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60" r:id="rId2"/>
    <p:sldId id="262" r:id="rId3"/>
    <p:sldId id="264" r:id="rId4"/>
    <p:sldId id="298" r:id="rId5"/>
    <p:sldId id="265" r:id="rId6"/>
    <p:sldId id="266" r:id="rId7"/>
    <p:sldId id="293" r:id="rId8"/>
    <p:sldId id="268" r:id="rId9"/>
    <p:sldId id="270" r:id="rId10"/>
    <p:sldId id="398" r:id="rId11"/>
    <p:sldId id="379" r:id="rId12"/>
    <p:sldId id="399" r:id="rId13"/>
    <p:sldId id="401" r:id="rId14"/>
    <p:sldId id="402" r:id="rId15"/>
    <p:sldId id="400" r:id="rId16"/>
    <p:sldId id="405" r:id="rId17"/>
    <p:sldId id="409" r:id="rId18"/>
    <p:sldId id="411" r:id="rId19"/>
    <p:sldId id="406" r:id="rId20"/>
    <p:sldId id="410" r:id="rId21"/>
    <p:sldId id="413" r:id="rId22"/>
    <p:sldId id="415" r:id="rId23"/>
    <p:sldId id="417" r:id="rId24"/>
    <p:sldId id="418" r:id="rId25"/>
    <p:sldId id="416" r:id="rId26"/>
    <p:sldId id="294" r:id="rId27"/>
    <p:sldId id="295" r:id="rId28"/>
    <p:sldId id="282" r:id="rId29"/>
    <p:sldId id="283" r:id="rId30"/>
    <p:sldId id="284" r:id="rId31"/>
    <p:sldId id="299" r:id="rId32"/>
    <p:sldId id="302" r:id="rId33"/>
    <p:sldId id="306" r:id="rId34"/>
    <p:sldId id="351" r:id="rId35"/>
    <p:sldId id="308" r:id="rId36"/>
    <p:sldId id="387" r:id="rId37"/>
    <p:sldId id="309" r:id="rId38"/>
    <p:sldId id="315" r:id="rId39"/>
    <p:sldId id="339" r:id="rId40"/>
    <p:sldId id="388" r:id="rId41"/>
    <p:sldId id="389" r:id="rId42"/>
    <p:sldId id="317" r:id="rId43"/>
    <p:sldId id="422" r:id="rId44"/>
    <p:sldId id="390" r:id="rId45"/>
    <p:sldId id="340" r:id="rId46"/>
    <p:sldId id="321" r:id="rId47"/>
    <p:sldId id="425" r:id="rId48"/>
    <p:sldId id="426" r:id="rId49"/>
    <p:sldId id="427" r:id="rId50"/>
    <p:sldId id="428" r:id="rId51"/>
    <p:sldId id="324" r:id="rId52"/>
    <p:sldId id="326" r:id="rId53"/>
    <p:sldId id="328" r:id="rId54"/>
    <p:sldId id="354" r:id="rId55"/>
    <p:sldId id="334" r:id="rId56"/>
    <p:sldId id="335" r:id="rId57"/>
    <p:sldId id="338" r:id="rId58"/>
    <p:sldId id="358" r:id="rId59"/>
    <p:sldId id="377" r:id="rId6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B4"/>
    <a:srgbClr val="00FFFF"/>
    <a:srgbClr val="3FFF96"/>
    <a:srgbClr val="F7A347"/>
    <a:srgbClr val="F1D2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43" autoAdjust="0"/>
  </p:normalViewPr>
  <p:slideViewPr>
    <p:cSldViewPr showGuides="1">
      <p:cViewPr varScale="1">
        <p:scale>
          <a:sx n="94" d="100"/>
          <a:sy n="94" d="100"/>
        </p:scale>
        <p:origin x="-108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1959FB-C7FD-4E24-A042-5EA59362692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2A29FD2-C333-443E-9507-24FA4718EEA8}">
      <dgm:prSet phldrT="[Text]"/>
      <dgm:spPr/>
      <dgm:t>
        <a:bodyPr/>
        <a:lstStyle/>
        <a:p>
          <a:r>
            <a:rPr lang="de-DE" dirty="0" smtClean="0"/>
            <a:t>Nicht-monetäre Schäden</a:t>
          </a:r>
          <a:endParaRPr lang="de-DE" dirty="0"/>
        </a:p>
      </dgm:t>
    </dgm:pt>
    <dgm:pt modelId="{4EBB0B30-CC64-4503-B5CA-2ABF7F2A65F1}" type="parTrans" cxnId="{94665313-CA78-4DA7-A32D-E6A2CB4F4443}">
      <dgm:prSet/>
      <dgm:spPr/>
      <dgm:t>
        <a:bodyPr/>
        <a:lstStyle/>
        <a:p>
          <a:endParaRPr lang="de-DE"/>
        </a:p>
      </dgm:t>
    </dgm:pt>
    <dgm:pt modelId="{6A7E89AC-D66A-48C0-BB87-702681739850}" type="sibTrans" cxnId="{94665313-CA78-4DA7-A32D-E6A2CB4F4443}">
      <dgm:prSet/>
      <dgm:spPr/>
      <dgm:t>
        <a:bodyPr/>
        <a:lstStyle/>
        <a:p>
          <a:endParaRPr lang="de-DE"/>
        </a:p>
      </dgm:t>
    </dgm:pt>
    <dgm:pt modelId="{8BE1CF8A-45BB-4E83-BDCD-8B9BDBDDC6D2}">
      <dgm:prSet phldrT="[Text]"/>
      <dgm:spPr/>
      <dgm:t>
        <a:bodyPr/>
        <a:lstStyle/>
        <a:p>
          <a:r>
            <a:rPr lang="de-DE" dirty="0" smtClean="0"/>
            <a:t>Umwelt</a:t>
          </a:r>
          <a:endParaRPr lang="de-DE" dirty="0"/>
        </a:p>
      </dgm:t>
    </dgm:pt>
    <dgm:pt modelId="{E1A946DD-0F3C-4BB6-92CD-2AF27C2A79D5}" type="parTrans" cxnId="{B0610BA4-BF0F-4B81-A0F9-19981043C325}">
      <dgm:prSet/>
      <dgm:spPr/>
      <dgm:t>
        <a:bodyPr/>
        <a:lstStyle/>
        <a:p>
          <a:endParaRPr lang="de-DE"/>
        </a:p>
      </dgm:t>
    </dgm:pt>
    <dgm:pt modelId="{A17C6E3E-D7AC-408B-A2C4-10C49AF202EC}" type="sibTrans" cxnId="{B0610BA4-BF0F-4B81-A0F9-19981043C325}">
      <dgm:prSet/>
      <dgm:spPr/>
      <dgm:t>
        <a:bodyPr/>
        <a:lstStyle/>
        <a:p>
          <a:endParaRPr lang="de-DE"/>
        </a:p>
      </dgm:t>
    </dgm:pt>
    <dgm:pt modelId="{BA8545B0-2328-4EEF-96E1-B194C73CBD0E}">
      <dgm:prSet phldrT="[Text]"/>
      <dgm:spPr/>
      <dgm:t>
        <a:bodyPr/>
        <a:lstStyle/>
        <a:p>
          <a:r>
            <a:rPr lang="de-DE" dirty="0" smtClean="0"/>
            <a:t>Monetäre Schäden</a:t>
          </a:r>
          <a:endParaRPr lang="de-DE" dirty="0"/>
        </a:p>
      </dgm:t>
    </dgm:pt>
    <dgm:pt modelId="{B91CDEF4-DDE5-470E-B90A-97778547E403}" type="parTrans" cxnId="{5EC57117-4F83-4AEA-911D-D19C760953D0}">
      <dgm:prSet/>
      <dgm:spPr/>
      <dgm:t>
        <a:bodyPr/>
        <a:lstStyle/>
        <a:p>
          <a:endParaRPr lang="de-DE"/>
        </a:p>
      </dgm:t>
    </dgm:pt>
    <dgm:pt modelId="{BFE24373-1CC1-493A-B103-238DCD9FE13F}" type="sibTrans" cxnId="{5EC57117-4F83-4AEA-911D-D19C760953D0}">
      <dgm:prSet/>
      <dgm:spPr/>
      <dgm:t>
        <a:bodyPr/>
        <a:lstStyle/>
        <a:p>
          <a:endParaRPr lang="de-DE"/>
        </a:p>
      </dgm:t>
    </dgm:pt>
    <dgm:pt modelId="{5D86A1AD-1256-42CC-95B8-D389C4CFE25B}">
      <dgm:prSet phldrT="[Text]"/>
      <dgm:spPr/>
      <dgm:t>
        <a:bodyPr/>
        <a:lstStyle/>
        <a:p>
          <a:r>
            <a:rPr lang="de-DE" dirty="0" smtClean="0"/>
            <a:t>Gebäude und Inventar</a:t>
          </a:r>
          <a:endParaRPr lang="de-DE" dirty="0"/>
        </a:p>
      </dgm:t>
    </dgm:pt>
    <dgm:pt modelId="{55AB5020-503A-4D49-8DB3-8BA4CF535C09}" type="parTrans" cxnId="{4E5B102D-456C-413B-BE7C-D229239F7803}">
      <dgm:prSet/>
      <dgm:spPr/>
      <dgm:t>
        <a:bodyPr/>
        <a:lstStyle/>
        <a:p>
          <a:endParaRPr lang="de-DE"/>
        </a:p>
      </dgm:t>
    </dgm:pt>
    <dgm:pt modelId="{DBEF931A-555C-414C-A324-8F0164073D3C}" type="sibTrans" cxnId="{4E5B102D-456C-413B-BE7C-D229239F7803}">
      <dgm:prSet/>
      <dgm:spPr/>
      <dgm:t>
        <a:bodyPr/>
        <a:lstStyle/>
        <a:p>
          <a:endParaRPr lang="de-DE"/>
        </a:p>
      </dgm:t>
    </dgm:pt>
    <dgm:pt modelId="{24F90C13-DA2E-4C8A-9267-9923576A45F7}">
      <dgm:prSet phldrT="[Text]"/>
      <dgm:spPr/>
      <dgm:t>
        <a:bodyPr/>
        <a:lstStyle/>
        <a:p>
          <a:r>
            <a:rPr lang="de-DE" dirty="0" smtClean="0"/>
            <a:t>Anlagen von Wirtschaft /Industrie</a:t>
          </a:r>
          <a:endParaRPr lang="de-DE" dirty="0"/>
        </a:p>
      </dgm:t>
    </dgm:pt>
    <dgm:pt modelId="{045DDBF0-B4C2-4D4B-9D3A-283D2DDDC518}" type="parTrans" cxnId="{3E0EFE2E-63A2-43C6-B65F-D55CD3E60A06}">
      <dgm:prSet/>
      <dgm:spPr/>
      <dgm:t>
        <a:bodyPr/>
        <a:lstStyle/>
        <a:p>
          <a:endParaRPr lang="de-DE"/>
        </a:p>
      </dgm:t>
    </dgm:pt>
    <dgm:pt modelId="{514438C6-6F8C-43DD-99B9-93407FA96249}" type="sibTrans" cxnId="{3E0EFE2E-63A2-43C6-B65F-D55CD3E60A06}">
      <dgm:prSet/>
      <dgm:spPr/>
      <dgm:t>
        <a:bodyPr/>
        <a:lstStyle/>
        <a:p>
          <a:endParaRPr lang="de-DE"/>
        </a:p>
      </dgm:t>
    </dgm:pt>
    <dgm:pt modelId="{ADBB581A-0787-4B06-888E-0AFF6C0F7BC3}">
      <dgm:prSet phldrT="[Text]"/>
      <dgm:spPr/>
      <dgm:t>
        <a:bodyPr/>
        <a:lstStyle/>
        <a:p>
          <a:r>
            <a:rPr lang="de-DE" dirty="0" smtClean="0"/>
            <a:t>Menschliche Gesundheit und Leben</a:t>
          </a:r>
          <a:endParaRPr lang="de-DE" dirty="0"/>
        </a:p>
      </dgm:t>
    </dgm:pt>
    <dgm:pt modelId="{588130AA-329F-43FC-A193-574AEBA8127E}" type="parTrans" cxnId="{48CEBC93-FC08-4071-9A42-44F3EBCE6513}">
      <dgm:prSet/>
      <dgm:spPr/>
      <dgm:t>
        <a:bodyPr/>
        <a:lstStyle/>
        <a:p>
          <a:endParaRPr lang="de-DE"/>
        </a:p>
      </dgm:t>
    </dgm:pt>
    <dgm:pt modelId="{9F429689-1B18-4060-9D60-AAC463A9F0FD}" type="sibTrans" cxnId="{48CEBC93-FC08-4071-9A42-44F3EBCE6513}">
      <dgm:prSet/>
      <dgm:spPr/>
      <dgm:t>
        <a:bodyPr/>
        <a:lstStyle/>
        <a:p>
          <a:endParaRPr lang="de-DE"/>
        </a:p>
      </dgm:t>
    </dgm:pt>
    <dgm:pt modelId="{B56EE3B7-83C3-4DB0-BE3F-B54B02A8437A}">
      <dgm:prSet phldrT="[Text]"/>
      <dgm:spPr/>
      <dgm:t>
        <a:bodyPr/>
        <a:lstStyle/>
        <a:p>
          <a:r>
            <a:rPr lang="de-DE" dirty="0" smtClean="0"/>
            <a:t>Kulturgüter </a:t>
          </a:r>
          <a:endParaRPr lang="de-DE" dirty="0"/>
        </a:p>
      </dgm:t>
    </dgm:pt>
    <dgm:pt modelId="{1E6B0837-DB68-4568-BA4D-3C18BD5EDCBA}" type="parTrans" cxnId="{11814EA0-3505-4D4F-ABFC-E9A2F2003FBF}">
      <dgm:prSet/>
      <dgm:spPr/>
      <dgm:t>
        <a:bodyPr/>
        <a:lstStyle/>
        <a:p>
          <a:endParaRPr lang="de-DE"/>
        </a:p>
      </dgm:t>
    </dgm:pt>
    <dgm:pt modelId="{73CBB570-0321-4A2A-B581-455C2DF1AECF}" type="sibTrans" cxnId="{11814EA0-3505-4D4F-ABFC-E9A2F2003FBF}">
      <dgm:prSet/>
      <dgm:spPr/>
      <dgm:t>
        <a:bodyPr/>
        <a:lstStyle/>
        <a:p>
          <a:endParaRPr lang="de-DE"/>
        </a:p>
      </dgm:t>
    </dgm:pt>
    <dgm:pt modelId="{794E43DA-BDE4-41C4-8525-E29D90D57572}">
      <dgm:prSet phldrT="[Text]"/>
      <dgm:spPr/>
      <dgm:t>
        <a:bodyPr/>
        <a:lstStyle/>
        <a:p>
          <a:r>
            <a:rPr lang="de-DE" dirty="0" smtClean="0"/>
            <a:t>Land- und Forstwirtschaft</a:t>
          </a:r>
          <a:endParaRPr lang="de-DE" dirty="0"/>
        </a:p>
      </dgm:t>
    </dgm:pt>
    <dgm:pt modelId="{D3EBB15D-55C9-4AF9-90CF-64E1FAFF2597}" type="parTrans" cxnId="{BA0AE12B-3B43-4F3D-8671-5CC0100A7DB4}">
      <dgm:prSet/>
      <dgm:spPr/>
      <dgm:t>
        <a:bodyPr/>
        <a:lstStyle/>
        <a:p>
          <a:endParaRPr lang="de-DE"/>
        </a:p>
      </dgm:t>
    </dgm:pt>
    <dgm:pt modelId="{0FB8195F-8FAA-4CA6-90FB-4A5A0F26B2E5}" type="sibTrans" cxnId="{BA0AE12B-3B43-4F3D-8671-5CC0100A7DB4}">
      <dgm:prSet/>
      <dgm:spPr/>
      <dgm:t>
        <a:bodyPr/>
        <a:lstStyle/>
        <a:p>
          <a:endParaRPr lang="de-DE"/>
        </a:p>
      </dgm:t>
    </dgm:pt>
    <dgm:pt modelId="{78ABA956-369C-4FD7-983F-F021674F77E0}">
      <dgm:prSet phldrT="[Text]"/>
      <dgm:spPr/>
      <dgm:t>
        <a:bodyPr/>
        <a:lstStyle/>
        <a:p>
          <a:r>
            <a:rPr lang="de-DE" dirty="0" smtClean="0"/>
            <a:t>Infrastruktur</a:t>
          </a:r>
          <a:endParaRPr lang="de-DE" dirty="0"/>
        </a:p>
      </dgm:t>
    </dgm:pt>
    <dgm:pt modelId="{280F796E-5F82-4A56-888A-9EB85C683FE4}" type="parTrans" cxnId="{46DA973D-F80A-4440-820B-AF4D164A73B9}">
      <dgm:prSet/>
      <dgm:spPr/>
      <dgm:t>
        <a:bodyPr/>
        <a:lstStyle/>
        <a:p>
          <a:endParaRPr lang="de-DE"/>
        </a:p>
      </dgm:t>
    </dgm:pt>
    <dgm:pt modelId="{379FBBEB-5C1B-401A-A9F8-A1FE87BB8EF3}" type="sibTrans" cxnId="{46DA973D-F80A-4440-820B-AF4D164A73B9}">
      <dgm:prSet/>
      <dgm:spPr/>
      <dgm:t>
        <a:bodyPr/>
        <a:lstStyle/>
        <a:p>
          <a:endParaRPr lang="de-DE"/>
        </a:p>
      </dgm:t>
    </dgm:pt>
    <dgm:pt modelId="{DCCF36E8-061F-4BB4-808B-2F476B0CEB32}" type="pres">
      <dgm:prSet presAssocID="{7F1959FB-C7FD-4E24-A042-5EA5936269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B4B6193-434C-478F-96D7-DEB04BAAF466}" type="pres">
      <dgm:prSet presAssocID="{02A29FD2-C333-443E-9507-24FA4718EEA8}" presName="parentLin" presStyleCnt="0"/>
      <dgm:spPr/>
    </dgm:pt>
    <dgm:pt modelId="{4769F397-5F60-441F-ACB1-4F74DD296798}" type="pres">
      <dgm:prSet presAssocID="{02A29FD2-C333-443E-9507-24FA4718EEA8}" presName="parentLeftMargin" presStyleLbl="node1" presStyleIdx="0" presStyleCnt="2"/>
      <dgm:spPr/>
      <dgm:t>
        <a:bodyPr/>
        <a:lstStyle/>
        <a:p>
          <a:endParaRPr lang="de-DE"/>
        </a:p>
      </dgm:t>
    </dgm:pt>
    <dgm:pt modelId="{41599A8D-40B6-4A66-8FB6-2FCE120EDBBB}" type="pres">
      <dgm:prSet presAssocID="{02A29FD2-C333-443E-9507-24FA4718EEA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EFAA108-EA60-4E97-BEA6-09B8D68330A8}" type="pres">
      <dgm:prSet presAssocID="{02A29FD2-C333-443E-9507-24FA4718EEA8}" presName="negativeSpace" presStyleCnt="0"/>
      <dgm:spPr/>
    </dgm:pt>
    <dgm:pt modelId="{B52D6B23-4E49-4CFF-B3DF-43DD06A7EAE6}" type="pres">
      <dgm:prSet presAssocID="{02A29FD2-C333-443E-9507-24FA4718EEA8}" presName="childText" presStyleLbl="conFgAcc1" presStyleIdx="0" presStyleCnt="2" custLinFactNeighborX="156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914B08E-B266-4423-95BE-80D81117B427}" type="pres">
      <dgm:prSet presAssocID="{6A7E89AC-D66A-48C0-BB87-702681739850}" presName="spaceBetweenRectangles" presStyleCnt="0"/>
      <dgm:spPr/>
    </dgm:pt>
    <dgm:pt modelId="{00909BEE-6FBB-41F1-957D-52616916750A}" type="pres">
      <dgm:prSet presAssocID="{BA8545B0-2328-4EEF-96E1-B194C73CBD0E}" presName="parentLin" presStyleCnt="0"/>
      <dgm:spPr/>
    </dgm:pt>
    <dgm:pt modelId="{8D378C13-47EA-48B1-AC0C-1740E6528197}" type="pres">
      <dgm:prSet presAssocID="{BA8545B0-2328-4EEF-96E1-B194C73CBD0E}" presName="parentLeftMargin" presStyleLbl="node1" presStyleIdx="0" presStyleCnt="2"/>
      <dgm:spPr/>
      <dgm:t>
        <a:bodyPr/>
        <a:lstStyle/>
        <a:p>
          <a:endParaRPr lang="de-DE"/>
        </a:p>
      </dgm:t>
    </dgm:pt>
    <dgm:pt modelId="{8A8F9438-F7F7-4746-BE14-15C06AA3A478}" type="pres">
      <dgm:prSet presAssocID="{BA8545B0-2328-4EEF-96E1-B194C73CBD0E}" presName="parentText" presStyleLbl="node1" presStyleIdx="1" presStyleCnt="2" custLinFactNeighborX="-6250" custLinFactNeighborY="-910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6FA6560-7B30-45E6-9226-2E5E05129B47}" type="pres">
      <dgm:prSet presAssocID="{BA8545B0-2328-4EEF-96E1-B194C73CBD0E}" presName="negativeSpace" presStyleCnt="0"/>
      <dgm:spPr/>
    </dgm:pt>
    <dgm:pt modelId="{5769CC95-E4D8-4FDE-90C8-F2C1B146312C}" type="pres">
      <dgm:prSet presAssocID="{BA8545B0-2328-4EEF-96E1-B194C73CBD0E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F17083A-ABDF-4993-A0F6-02CA1B3307FB}" type="presOf" srcId="{8BE1CF8A-45BB-4E83-BDCD-8B9BDBDDC6D2}" destId="{B52D6B23-4E49-4CFF-B3DF-43DD06A7EAE6}" srcOrd="0" destOrd="2" presId="urn:microsoft.com/office/officeart/2005/8/layout/list1"/>
    <dgm:cxn modelId="{7563ECDE-FB70-406C-BE05-BA4325B1C7F3}" type="presOf" srcId="{B56EE3B7-83C3-4DB0-BE3F-B54B02A8437A}" destId="{B52D6B23-4E49-4CFF-B3DF-43DD06A7EAE6}" srcOrd="0" destOrd="1" presId="urn:microsoft.com/office/officeart/2005/8/layout/list1"/>
    <dgm:cxn modelId="{D1D404BA-6024-4B39-BDE0-028B7F71E06B}" type="presOf" srcId="{7F1959FB-C7FD-4E24-A042-5EA593626922}" destId="{DCCF36E8-061F-4BB4-808B-2F476B0CEB32}" srcOrd="0" destOrd="0" presId="urn:microsoft.com/office/officeart/2005/8/layout/list1"/>
    <dgm:cxn modelId="{11814EA0-3505-4D4F-ABFC-E9A2F2003FBF}" srcId="{02A29FD2-C333-443E-9507-24FA4718EEA8}" destId="{B56EE3B7-83C3-4DB0-BE3F-B54B02A8437A}" srcOrd="1" destOrd="0" parTransId="{1E6B0837-DB68-4568-BA4D-3C18BD5EDCBA}" sibTransId="{73CBB570-0321-4A2A-B581-455C2DF1AECF}"/>
    <dgm:cxn modelId="{94665313-CA78-4DA7-A32D-E6A2CB4F4443}" srcId="{7F1959FB-C7FD-4E24-A042-5EA593626922}" destId="{02A29FD2-C333-443E-9507-24FA4718EEA8}" srcOrd="0" destOrd="0" parTransId="{4EBB0B30-CC64-4503-B5CA-2ABF7F2A65F1}" sibTransId="{6A7E89AC-D66A-48C0-BB87-702681739850}"/>
    <dgm:cxn modelId="{5EC57117-4F83-4AEA-911D-D19C760953D0}" srcId="{7F1959FB-C7FD-4E24-A042-5EA593626922}" destId="{BA8545B0-2328-4EEF-96E1-B194C73CBD0E}" srcOrd="1" destOrd="0" parTransId="{B91CDEF4-DDE5-470E-B90A-97778547E403}" sibTransId="{BFE24373-1CC1-493A-B103-238DCD9FE13F}"/>
    <dgm:cxn modelId="{46DA973D-F80A-4440-820B-AF4D164A73B9}" srcId="{BA8545B0-2328-4EEF-96E1-B194C73CBD0E}" destId="{78ABA956-369C-4FD7-983F-F021674F77E0}" srcOrd="3" destOrd="0" parTransId="{280F796E-5F82-4A56-888A-9EB85C683FE4}" sibTransId="{379FBBEB-5C1B-401A-A9F8-A1FE87BB8EF3}"/>
    <dgm:cxn modelId="{E7E9920D-3610-445D-A044-F715FBF7D29C}" type="presOf" srcId="{BA8545B0-2328-4EEF-96E1-B194C73CBD0E}" destId="{8A8F9438-F7F7-4746-BE14-15C06AA3A478}" srcOrd="1" destOrd="0" presId="urn:microsoft.com/office/officeart/2005/8/layout/list1"/>
    <dgm:cxn modelId="{4E5B102D-456C-413B-BE7C-D229239F7803}" srcId="{BA8545B0-2328-4EEF-96E1-B194C73CBD0E}" destId="{5D86A1AD-1256-42CC-95B8-D389C4CFE25B}" srcOrd="0" destOrd="0" parTransId="{55AB5020-503A-4D49-8DB3-8BA4CF535C09}" sibTransId="{DBEF931A-555C-414C-A324-8F0164073D3C}"/>
    <dgm:cxn modelId="{3E0EFE2E-63A2-43C6-B65F-D55CD3E60A06}" srcId="{BA8545B0-2328-4EEF-96E1-B194C73CBD0E}" destId="{24F90C13-DA2E-4C8A-9267-9923576A45F7}" srcOrd="1" destOrd="0" parTransId="{045DDBF0-B4C2-4D4B-9D3A-283D2DDDC518}" sibTransId="{514438C6-6F8C-43DD-99B9-93407FA96249}"/>
    <dgm:cxn modelId="{CA809F99-E20F-4F9A-923C-655543E881E3}" type="presOf" srcId="{794E43DA-BDE4-41C4-8525-E29D90D57572}" destId="{5769CC95-E4D8-4FDE-90C8-F2C1B146312C}" srcOrd="0" destOrd="2" presId="urn:microsoft.com/office/officeart/2005/8/layout/list1"/>
    <dgm:cxn modelId="{805E7081-DEC1-4875-888B-0D725157FD88}" type="presOf" srcId="{78ABA956-369C-4FD7-983F-F021674F77E0}" destId="{5769CC95-E4D8-4FDE-90C8-F2C1B146312C}" srcOrd="0" destOrd="3" presId="urn:microsoft.com/office/officeart/2005/8/layout/list1"/>
    <dgm:cxn modelId="{62F6B39B-3B1B-4E8A-885C-34E698CCEDF3}" type="presOf" srcId="{BA8545B0-2328-4EEF-96E1-B194C73CBD0E}" destId="{8D378C13-47EA-48B1-AC0C-1740E6528197}" srcOrd="0" destOrd="0" presId="urn:microsoft.com/office/officeart/2005/8/layout/list1"/>
    <dgm:cxn modelId="{B6D2BED4-4F4F-444D-ACBC-6EF57C350610}" type="presOf" srcId="{24F90C13-DA2E-4C8A-9267-9923576A45F7}" destId="{5769CC95-E4D8-4FDE-90C8-F2C1B146312C}" srcOrd="0" destOrd="1" presId="urn:microsoft.com/office/officeart/2005/8/layout/list1"/>
    <dgm:cxn modelId="{589FF244-06ED-4297-B7AE-F99B437834A4}" type="presOf" srcId="{02A29FD2-C333-443E-9507-24FA4718EEA8}" destId="{41599A8D-40B6-4A66-8FB6-2FCE120EDBBB}" srcOrd="1" destOrd="0" presId="urn:microsoft.com/office/officeart/2005/8/layout/list1"/>
    <dgm:cxn modelId="{C05ED3FE-44C2-40BF-AC47-66875BD9FCC1}" type="presOf" srcId="{ADBB581A-0787-4B06-888E-0AFF6C0F7BC3}" destId="{B52D6B23-4E49-4CFF-B3DF-43DD06A7EAE6}" srcOrd="0" destOrd="0" presId="urn:microsoft.com/office/officeart/2005/8/layout/list1"/>
    <dgm:cxn modelId="{5868B7FF-38FB-47EE-A229-938AFD4995E2}" type="presOf" srcId="{5D86A1AD-1256-42CC-95B8-D389C4CFE25B}" destId="{5769CC95-E4D8-4FDE-90C8-F2C1B146312C}" srcOrd="0" destOrd="0" presId="urn:microsoft.com/office/officeart/2005/8/layout/list1"/>
    <dgm:cxn modelId="{BA0AE12B-3B43-4F3D-8671-5CC0100A7DB4}" srcId="{BA8545B0-2328-4EEF-96E1-B194C73CBD0E}" destId="{794E43DA-BDE4-41C4-8525-E29D90D57572}" srcOrd="2" destOrd="0" parTransId="{D3EBB15D-55C9-4AF9-90CF-64E1FAFF2597}" sibTransId="{0FB8195F-8FAA-4CA6-90FB-4A5A0F26B2E5}"/>
    <dgm:cxn modelId="{E02F2BDC-66BA-4F17-BF01-CC1B9445BC76}" type="presOf" srcId="{02A29FD2-C333-443E-9507-24FA4718EEA8}" destId="{4769F397-5F60-441F-ACB1-4F74DD296798}" srcOrd="0" destOrd="0" presId="urn:microsoft.com/office/officeart/2005/8/layout/list1"/>
    <dgm:cxn modelId="{B0610BA4-BF0F-4B81-A0F9-19981043C325}" srcId="{02A29FD2-C333-443E-9507-24FA4718EEA8}" destId="{8BE1CF8A-45BB-4E83-BDCD-8B9BDBDDC6D2}" srcOrd="2" destOrd="0" parTransId="{E1A946DD-0F3C-4BB6-92CD-2AF27C2A79D5}" sibTransId="{A17C6E3E-D7AC-408B-A2C4-10C49AF202EC}"/>
    <dgm:cxn modelId="{48CEBC93-FC08-4071-9A42-44F3EBCE6513}" srcId="{02A29FD2-C333-443E-9507-24FA4718EEA8}" destId="{ADBB581A-0787-4B06-888E-0AFF6C0F7BC3}" srcOrd="0" destOrd="0" parTransId="{588130AA-329F-43FC-A193-574AEBA8127E}" sibTransId="{9F429689-1B18-4060-9D60-AAC463A9F0FD}"/>
    <dgm:cxn modelId="{36F781C2-A563-4F75-A44B-54A8F0AF0FA2}" type="presParOf" srcId="{DCCF36E8-061F-4BB4-808B-2F476B0CEB32}" destId="{8B4B6193-434C-478F-96D7-DEB04BAAF466}" srcOrd="0" destOrd="0" presId="urn:microsoft.com/office/officeart/2005/8/layout/list1"/>
    <dgm:cxn modelId="{98940F36-9896-4113-9B4A-916CCE91192A}" type="presParOf" srcId="{8B4B6193-434C-478F-96D7-DEB04BAAF466}" destId="{4769F397-5F60-441F-ACB1-4F74DD296798}" srcOrd="0" destOrd="0" presId="urn:microsoft.com/office/officeart/2005/8/layout/list1"/>
    <dgm:cxn modelId="{AFA21947-92C4-4AE5-83FE-59463F1854C3}" type="presParOf" srcId="{8B4B6193-434C-478F-96D7-DEB04BAAF466}" destId="{41599A8D-40B6-4A66-8FB6-2FCE120EDBBB}" srcOrd="1" destOrd="0" presId="urn:microsoft.com/office/officeart/2005/8/layout/list1"/>
    <dgm:cxn modelId="{B5747F9F-3503-41C9-803B-C0D161A7ABCB}" type="presParOf" srcId="{DCCF36E8-061F-4BB4-808B-2F476B0CEB32}" destId="{4EFAA108-EA60-4E97-BEA6-09B8D68330A8}" srcOrd="1" destOrd="0" presId="urn:microsoft.com/office/officeart/2005/8/layout/list1"/>
    <dgm:cxn modelId="{398DD40A-8773-4485-86F2-F1AFE250E5D6}" type="presParOf" srcId="{DCCF36E8-061F-4BB4-808B-2F476B0CEB32}" destId="{B52D6B23-4E49-4CFF-B3DF-43DD06A7EAE6}" srcOrd="2" destOrd="0" presId="urn:microsoft.com/office/officeart/2005/8/layout/list1"/>
    <dgm:cxn modelId="{AA55FC6C-7485-40D0-B95F-9EED5DB99C2F}" type="presParOf" srcId="{DCCF36E8-061F-4BB4-808B-2F476B0CEB32}" destId="{A914B08E-B266-4423-95BE-80D81117B427}" srcOrd="3" destOrd="0" presId="urn:microsoft.com/office/officeart/2005/8/layout/list1"/>
    <dgm:cxn modelId="{9ABBA737-4766-41B9-99B9-613D0021D884}" type="presParOf" srcId="{DCCF36E8-061F-4BB4-808B-2F476B0CEB32}" destId="{00909BEE-6FBB-41F1-957D-52616916750A}" srcOrd="4" destOrd="0" presId="urn:microsoft.com/office/officeart/2005/8/layout/list1"/>
    <dgm:cxn modelId="{7C7471FD-6827-4C08-888E-FA863B5FB2D5}" type="presParOf" srcId="{00909BEE-6FBB-41F1-957D-52616916750A}" destId="{8D378C13-47EA-48B1-AC0C-1740E6528197}" srcOrd="0" destOrd="0" presId="urn:microsoft.com/office/officeart/2005/8/layout/list1"/>
    <dgm:cxn modelId="{B5A60563-0D7F-4D2B-9A20-6A7FDDEF282F}" type="presParOf" srcId="{00909BEE-6FBB-41F1-957D-52616916750A}" destId="{8A8F9438-F7F7-4746-BE14-15C06AA3A478}" srcOrd="1" destOrd="0" presId="urn:microsoft.com/office/officeart/2005/8/layout/list1"/>
    <dgm:cxn modelId="{A2C57025-9583-4C20-90AA-EC229AAAE237}" type="presParOf" srcId="{DCCF36E8-061F-4BB4-808B-2F476B0CEB32}" destId="{46FA6560-7B30-45E6-9226-2E5E05129B47}" srcOrd="5" destOrd="0" presId="urn:microsoft.com/office/officeart/2005/8/layout/list1"/>
    <dgm:cxn modelId="{A55849D0-10DA-44EC-9976-8218ABD43368}" type="presParOf" srcId="{DCCF36E8-061F-4BB4-808B-2F476B0CEB32}" destId="{5769CC95-E4D8-4FDE-90C8-F2C1B146312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A92403-61D7-46D1-A138-766B2EB3E893}" type="doc">
      <dgm:prSet loTypeId="urn:microsoft.com/office/officeart/2005/8/layout/radial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9904F591-8D7B-45FD-A0EA-A54235986EF5}">
      <dgm:prSet phldrT="[Text]"/>
      <dgm:spPr>
        <a:noFill/>
      </dgm:spPr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8B3B9B7A-B803-4F03-98B7-0B4262D11F93}" type="sibTrans" cxnId="{7BB7A951-E495-4629-8BAB-5D25FDB43D70}">
      <dgm:prSet/>
      <dgm:spPr/>
      <dgm:t>
        <a:bodyPr/>
        <a:lstStyle/>
        <a:p>
          <a:endParaRPr lang="de-DE"/>
        </a:p>
      </dgm:t>
    </dgm:pt>
    <dgm:pt modelId="{FEB1FAB8-87D6-4A3B-99AB-71346A691F12}" type="parTrans" cxnId="{7BB7A951-E495-4629-8BAB-5D25FDB43D70}">
      <dgm:prSet/>
      <dgm:spPr/>
      <dgm:t>
        <a:bodyPr/>
        <a:lstStyle/>
        <a:p>
          <a:endParaRPr lang="de-DE"/>
        </a:p>
      </dgm:t>
    </dgm:pt>
    <dgm:pt modelId="{88AC9DAA-C663-482E-BB21-34DD366A0A84}">
      <dgm:prSet phldrT="[Text]"/>
      <dgm:spPr/>
      <dgm:t>
        <a:bodyPr/>
        <a:lstStyle/>
        <a:p>
          <a:r>
            <a:rPr lang="de-DE" dirty="0" smtClean="0"/>
            <a:t>Kommunale Risikoanalyse</a:t>
          </a:r>
          <a:endParaRPr lang="de-DE" dirty="0"/>
        </a:p>
      </dgm:t>
    </dgm:pt>
    <dgm:pt modelId="{7C8E242F-5E33-44CC-AC58-285D015AE2B2}" type="sibTrans" cxnId="{7FBBE84C-CA8A-434F-B23A-0EEB421E8235}">
      <dgm:prSet/>
      <dgm:spPr/>
      <dgm:t>
        <a:bodyPr/>
        <a:lstStyle/>
        <a:p>
          <a:endParaRPr lang="de-DE"/>
        </a:p>
      </dgm:t>
    </dgm:pt>
    <dgm:pt modelId="{6BF1017D-9AD6-4A43-9698-4FEAEDE3B4E1}" type="parTrans" cxnId="{7FBBE84C-CA8A-434F-B23A-0EEB421E8235}">
      <dgm:prSet/>
      <dgm:spPr/>
      <dgm:t>
        <a:bodyPr/>
        <a:lstStyle/>
        <a:p>
          <a:endParaRPr lang="de-DE"/>
        </a:p>
      </dgm:t>
    </dgm:pt>
    <dgm:pt modelId="{FE6399E2-E484-4B14-83E7-45B666D66AFD}">
      <dgm:prSet phldrT="[Text]"/>
      <dgm:spPr/>
      <dgm:t>
        <a:bodyPr/>
        <a:lstStyle/>
        <a:p>
          <a:r>
            <a:rPr lang="de-DE" dirty="0" smtClean="0"/>
            <a:t>Private Risikoanalyse</a:t>
          </a:r>
          <a:endParaRPr lang="de-DE" dirty="0"/>
        </a:p>
      </dgm:t>
    </dgm:pt>
    <dgm:pt modelId="{F3647C28-5668-41DC-9FE7-C9B82547F5CB}" type="parTrans" cxnId="{45F76745-35C1-4A57-BE79-24F6D49036F0}">
      <dgm:prSet/>
      <dgm:spPr/>
      <dgm:t>
        <a:bodyPr/>
        <a:lstStyle/>
        <a:p>
          <a:endParaRPr lang="de-DE"/>
        </a:p>
      </dgm:t>
    </dgm:pt>
    <dgm:pt modelId="{4D519304-A943-41F0-AFBC-F39A66EF7CF9}" type="sibTrans" cxnId="{45F76745-35C1-4A57-BE79-24F6D49036F0}">
      <dgm:prSet/>
      <dgm:spPr/>
      <dgm:t>
        <a:bodyPr/>
        <a:lstStyle/>
        <a:p>
          <a:endParaRPr lang="de-DE"/>
        </a:p>
      </dgm:t>
    </dgm:pt>
    <dgm:pt modelId="{8684444B-870C-495B-B99E-8B818647FB2D}" type="pres">
      <dgm:prSet presAssocID="{58A92403-61D7-46D1-A138-766B2EB3E89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B31E870-AA24-48C5-9DF4-29D7201A6AC4}" type="pres">
      <dgm:prSet presAssocID="{58A92403-61D7-46D1-A138-766B2EB3E893}" presName="radial" presStyleCnt="0">
        <dgm:presLayoutVars>
          <dgm:animLvl val="ctr"/>
        </dgm:presLayoutVars>
      </dgm:prSet>
      <dgm:spPr/>
    </dgm:pt>
    <dgm:pt modelId="{C29413CC-D7AF-4A96-B47B-A75B26DDA5A7}" type="pres">
      <dgm:prSet presAssocID="{9904F591-8D7B-45FD-A0EA-A54235986EF5}" presName="centerShape" presStyleLbl="vennNode1" presStyleIdx="0" presStyleCnt="3" custScaleX="156075" custScaleY="159752"/>
      <dgm:spPr/>
      <dgm:t>
        <a:bodyPr/>
        <a:lstStyle/>
        <a:p>
          <a:endParaRPr lang="de-DE"/>
        </a:p>
      </dgm:t>
    </dgm:pt>
    <dgm:pt modelId="{70B61D0B-88C9-4856-BCFB-323275FC5F8B}" type="pres">
      <dgm:prSet presAssocID="{88AC9DAA-C663-482E-BB21-34DD366A0A84}" presName="node" presStyleLbl="vennNode1" presStyleIdx="1" presStyleCnt="3" custScaleX="174561" custScaleY="179990" custRadScaleRad="166102" custRadScaleInc="-498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606648-5F7F-4E5B-BEEC-A6411889CA33}" type="pres">
      <dgm:prSet presAssocID="{FE6399E2-E484-4B14-83E7-45B666D66AFD}" presName="node" presStyleLbl="vennNode1" presStyleIdx="2" presStyleCnt="3" custScaleX="174561" custScaleY="179990" custRadScaleRad="166102" custRadScaleInc="-498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5F76745-35C1-4A57-BE79-24F6D49036F0}" srcId="{9904F591-8D7B-45FD-A0EA-A54235986EF5}" destId="{FE6399E2-E484-4B14-83E7-45B666D66AFD}" srcOrd="1" destOrd="0" parTransId="{F3647C28-5668-41DC-9FE7-C9B82547F5CB}" sibTransId="{4D519304-A943-41F0-AFBC-F39A66EF7CF9}"/>
    <dgm:cxn modelId="{6A9A8810-4F1F-40EC-B99B-DF5CD5AF72C3}" type="presOf" srcId="{9904F591-8D7B-45FD-A0EA-A54235986EF5}" destId="{C29413CC-D7AF-4A96-B47B-A75B26DDA5A7}" srcOrd="0" destOrd="0" presId="urn:microsoft.com/office/officeart/2005/8/layout/radial3"/>
    <dgm:cxn modelId="{D4D945D8-9E99-4DCD-A795-001E0D64653B}" type="presOf" srcId="{88AC9DAA-C663-482E-BB21-34DD366A0A84}" destId="{70B61D0B-88C9-4856-BCFB-323275FC5F8B}" srcOrd="0" destOrd="0" presId="urn:microsoft.com/office/officeart/2005/8/layout/radial3"/>
    <dgm:cxn modelId="{7BB7A951-E495-4629-8BAB-5D25FDB43D70}" srcId="{58A92403-61D7-46D1-A138-766B2EB3E893}" destId="{9904F591-8D7B-45FD-A0EA-A54235986EF5}" srcOrd="0" destOrd="0" parTransId="{FEB1FAB8-87D6-4A3B-99AB-71346A691F12}" sibTransId="{8B3B9B7A-B803-4F03-98B7-0B4262D11F93}"/>
    <dgm:cxn modelId="{7FBBE84C-CA8A-434F-B23A-0EEB421E8235}" srcId="{9904F591-8D7B-45FD-A0EA-A54235986EF5}" destId="{88AC9DAA-C663-482E-BB21-34DD366A0A84}" srcOrd="0" destOrd="0" parTransId="{6BF1017D-9AD6-4A43-9698-4FEAEDE3B4E1}" sibTransId="{7C8E242F-5E33-44CC-AC58-285D015AE2B2}"/>
    <dgm:cxn modelId="{E764E834-556B-46F7-B723-633942CA9EF5}" type="presOf" srcId="{FE6399E2-E484-4B14-83E7-45B666D66AFD}" destId="{6A606648-5F7F-4E5B-BEEC-A6411889CA33}" srcOrd="0" destOrd="0" presId="urn:microsoft.com/office/officeart/2005/8/layout/radial3"/>
    <dgm:cxn modelId="{D247F879-96AF-44C5-8435-F46C8808E86E}" type="presOf" srcId="{58A92403-61D7-46D1-A138-766B2EB3E893}" destId="{8684444B-870C-495B-B99E-8B818647FB2D}" srcOrd="0" destOrd="0" presId="urn:microsoft.com/office/officeart/2005/8/layout/radial3"/>
    <dgm:cxn modelId="{A5E5EC67-DBE8-4D47-A289-34BDE5C6C517}" type="presParOf" srcId="{8684444B-870C-495B-B99E-8B818647FB2D}" destId="{7B31E870-AA24-48C5-9DF4-29D7201A6AC4}" srcOrd="0" destOrd="0" presId="urn:microsoft.com/office/officeart/2005/8/layout/radial3"/>
    <dgm:cxn modelId="{5A94A512-61B8-4AAF-A21A-E395D6A5CD99}" type="presParOf" srcId="{7B31E870-AA24-48C5-9DF4-29D7201A6AC4}" destId="{C29413CC-D7AF-4A96-B47B-A75B26DDA5A7}" srcOrd="0" destOrd="0" presId="urn:microsoft.com/office/officeart/2005/8/layout/radial3"/>
    <dgm:cxn modelId="{DD8C1D18-692F-4848-8FE3-2E37CCED762E}" type="presParOf" srcId="{7B31E870-AA24-48C5-9DF4-29D7201A6AC4}" destId="{70B61D0B-88C9-4856-BCFB-323275FC5F8B}" srcOrd="1" destOrd="0" presId="urn:microsoft.com/office/officeart/2005/8/layout/radial3"/>
    <dgm:cxn modelId="{3F40A7AB-BF32-4D73-AFCB-C48B86911031}" type="presParOf" srcId="{7B31E870-AA24-48C5-9DF4-29D7201A6AC4}" destId="{6A606648-5F7F-4E5B-BEEC-A6411889CA33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1959FB-C7FD-4E24-A042-5EA59362692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2A29FD2-C333-443E-9507-24FA4718EEA8}">
      <dgm:prSet phldrT="[Text]"/>
      <dgm:spPr/>
      <dgm:t>
        <a:bodyPr/>
        <a:lstStyle/>
        <a:p>
          <a:r>
            <a:rPr lang="de-DE" dirty="0" smtClean="0"/>
            <a:t>Nicht-monetäre Schäden</a:t>
          </a:r>
          <a:endParaRPr lang="de-DE" dirty="0"/>
        </a:p>
      </dgm:t>
    </dgm:pt>
    <dgm:pt modelId="{4EBB0B30-CC64-4503-B5CA-2ABF7F2A65F1}" type="parTrans" cxnId="{94665313-CA78-4DA7-A32D-E6A2CB4F4443}">
      <dgm:prSet/>
      <dgm:spPr/>
      <dgm:t>
        <a:bodyPr/>
        <a:lstStyle/>
        <a:p>
          <a:endParaRPr lang="de-DE"/>
        </a:p>
      </dgm:t>
    </dgm:pt>
    <dgm:pt modelId="{6A7E89AC-D66A-48C0-BB87-702681739850}" type="sibTrans" cxnId="{94665313-CA78-4DA7-A32D-E6A2CB4F4443}">
      <dgm:prSet/>
      <dgm:spPr/>
      <dgm:t>
        <a:bodyPr/>
        <a:lstStyle/>
        <a:p>
          <a:endParaRPr lang="de-DE"/>
        </a:p>
      </dgm:t>
    </dgm:pt>
    <dgm:pt modelId="{8BE1CF8A-45BB-4E83-BDCD-8B9BDBDDC6D2}">
      <dgm:prSet phldrT="[Text]"/>
      <dgm:spPr/>
      <dgm:t>
        <a:bodyPr/>
        <a:lstStyle/>
        <a:p>
          <a:r>
            <a:rPr lang="de-DE" dirty="0" smtClean="0"/>
            <a:t>Umwelt</a:t>
          </a:r>
          <a:endParaRPr lang="de-DE" dirty="0"/>
        </a:p>
      </dgm:t>
    </dgm:pt>
    <dgm:pt modelId="{E1A946DD-0F3C-4BB6-92CD-2AF27C2A79D5}" type="parTrans" cxnId="{B0610BA4-BF0F-4B81-A0F9-19981043C325}">
      <dgm:prSet/>
      <dgm:spPr/>
      <dgm:t>
        <a:bodyPr/>
        <a:lstStyle/>
        <a:p>
          <a:endParaRPr lang="de-DE"/>
        </a:p>
      </dgm:t>
    </dgm:pt>
    <dgm:pt modelId="{A17C6E3E-D7AC-408B-A2C4-10C49AF202EC}" type="sibTrans" cxnId="{B0610BA4-BF0F-4B81-A0F9-19981043C325}">
      <dgm:prSet/>
      <dgm:spPr/>
      <dgm:t>
        <a:bodyPr/>
        <a:lstStyle/>
        <a:p>
          <a:endParaRPr lang="de-DE"/>
        </a:p>
      </dgm:t>
    </dgm:pt>
    <dgm:pt modelId="{BA8545B0-2328-4EEF-96E1-B194C73CBD0E}">
      <dgm:prSet phldrT="[Text]"/>
      <dgm:spPr/>
      <dgm:t>
        <a:bodyPr/>
        <a:lstStyle/>
        <a:p>
          <a:r>
            <a:rPr lang="de-DE" dirty="0" smtClean="0"/>
            <a:t>Monetäre Schäden</a:t>
          </a:r>
          <a:endParaRPr lang="de-DE" dirty="0"/>
        </a:p>
      </dgm:t>
    </dgm:pt>
    <dgm:pt modelId="{B91CDEF4-DDE5-470E-B90A-97778547E403}" type="parTrans" cxnId="{5EC57117-4F83-4AEA-911D-D19C760953D0}">
      <dgm:prSet/>
      <dgm:spPr/>
      <dgm:t>
        <a:bodyPr/>
        <a:lstStyle/>
        <a:p>
          <a:endParaRPr lang="de-DE"/>
        </a:p>
      </dgm:t>
    </dgm:pt>
    <dgm:pt modelId="{BFE24373-1CC1-493A-B103-238DCD9FE13F}" type="sibTrans" cxnId="{5EC57117-4F83-4AEA-911D-D19C760953D0}">
      <dgm:prSet/>
      <dgm:spPr/>
      <dgm:t>
        <a:bodyPr/>
        <a:lstStyle/>
        <a:p>
          <a:endParaRPr lang="de-DE"/>
        </a:p>
      </dgm:t>
    </dgm:pt>
    <dgm:pt modelId="{5D86A1AD-1256-42CC-95B8-D389C4CFE25B}">
      <dgm:prSet phldrT="[Text]"/>
      <dgm:spPr/>
      <dgm:t>
        <a:bodyPr/>
        <a:lstStyle/>
        <a:p>
          <a:r>
            <a:rPr lang="de-DE" dirty="0" smtClean="0"/>
            <a:t>Gebäude und Inventar</a:t>
          </a:r>
          <a:endParaRPr lang="de-DE" dirty="0"/>
        </a:p>
      </dgm:t>
    </dgm:pt>
    <dgm:pt modelId="{55AB5020-503A-4D49-8DB3-8BA4CF535C09}" type="parTrans" cxnId="{4E5B102D-456C-413B-BE7C-D229239F7803}">
      <dgm:prSet/>
      <dgm:spPr/>
      <dgm:t>
        <a:bodyPr/>
        <a:lstStyle/>
        <a:p>
          <a:endParaRPr lang="de-DE"/>
        </a:p>
      </dgm:t>
    </dgm:pt>
    <dgm:pt modelId="{DBEF931A-555C-414C-A324-8F0164073D3C}" type="sibTrans" cxnId="{4E5B102D-456C-413B-BE7C-D229239F7803}">
      <dgm:prSet/>
      <dgm:spPr/>
      <dgm:t>
        <a:bodyPr/>
        <a:lstStyle/>
        <a:p>
          <a:endParaRPr lang="de-DE"/>
        </a:p>
      </dgm:t>
    </dgm:pt>
    <dgm:pt modelId="{24F90C13-DA2E-4C8A-9267-9923576A45F7}">
      <dgm:prSet phldrT="[Text]"/>
      <dgm:spPr/>
      <dgm:t>
        <a:bodyPr/>
        <a:lstStyle/>
        <a:p>
          <a:r>
            <a:rPr lang="de-DE" dirty="0" smtClean="0"/>
            <a:t>Anlagen von Wirtschaft /Industrie</a:t>
          </a:r>
          <a:endParaRPr lang="de-DE" dirty="0"/>
        </a:p>
      </dgm:t>
    </dgm:pt>
    <dgm:pt modelId="{045DDBF0-B4C2-4D4B-9D3A-283D2DDDC518}" type="parTrans" cxnId="{3E0EFE2E-63A2-43C6-B65F-D55CD3E60A06}">
      <dgm:prSet/>
      <dgm:spPr/>
      <dgm:t>
        <a:bodyPr/>
        <a:lstStyle/>
        <a:p>
          <a:endParaRPr lang="de-DE"/>
        </a:p>
      </dgm:t>
    </dgm:pt>
    <dgm:pt modelId="{514438C6-6F8C-43DD-99B9-93407FA96249}" type="sibTrans" cxnId="{3E0EFE2E-63A2-43C6-B65F-D55CD3E60A06}">
      <dgm:prSet/>
      <dgm:spPr/>
      <dgm:t>
        <a:bodyPr/>
        <a:lstStyle/>
        <a:p>
          <a:endParaRPr lang="de-DE"/>
        </a:p>
      </dgm:t>
    </dgm:pt>
    <dgm:pt modelId="{ADBB581A-0787-4B06-888E-0AFF6C0F7BC3}">
      <dgm:prSet phldrT="[Text]"/>
      <dgm:spPr/>
      <dgm:t>
        <a:bodyPr/>
        <a:lstStyle/>
        <a:p>
          <a:r>
            <a:rPr lang="de-DE" dirty="0" smtClean="0"/>
            <a:t>Menschliche Gesundheit und Leben</a:t>
          </a:r>
          <a:endParaRPr lang="de-DE" dirty="0"/>
        </a:p>
      </dgm:t>
    </dgm:pt>
    <dgm:pt modelId="{588130AA-329F-43FC-A193-574AEBA8127E}" type="parTrans" cxnId="{48CEBC93-FC08-4071-9A42-44F3EBCE6513}">
      <dgm:prSet/>
      <dgm:spPr/>
      <dgm:t>
        <a:bodyPr/>
        <a:lstStyle/>
        <a:p>
          <a:endParaRPr lang="de-DE"/>
        </a:p>
      </dgm:t>
    </dgm:pt>
    <dgm:pt modelId="{9F429689-1B18-4060-9D60-AAC463A9F0FD}" type="sibTrans" cxnId="{48CEBC93-FC08-4071-9A42-44F3EBCE6513}">
      <dgm:prSet/>
      <dgm:spPr/>
      <dgm:t>
        <a:bodyPr/>
        <a:lstStyle/>
        <a:p>
          <a:endParaRPr lang="de-DE"/>
        </a:p>
      </dgm:t>
    </dgm:pt>
    <dgm:pt modelId="{B56EE3B7-83C3-4DB0-BE3F-B54B02A8437A}">
      <dgm:prSet phldrT="[Text]"/>
      <dgm:spPr/>
      <dgm:t>
        <a:bodyPr/>
        <a:lstStyle/>
        <a:p>
          <a:r>
            <a:rPr lang="de-DE" dirty="0" smtClean="0"/>
            <a:t>Kulturgüter </a:t>
          </a:r>
          <a:endParaRPr lang="de-DE" dirty="0"/>
        </a:p>
      </dgm:t>
    </dgm:pt>
    <dgm:pt modelId="{1E6B0837-DB68-4568-BA4D-3C18BD5EDCBA}" type="parTrans" cxnId="{11814EA0-3505-4D4F-ABFC-E9A2F2003FBF}">
      <dgm:prSet/>
      <dgm:spPr/>
      <dgm:t>
        <a:bodyPr/>
        <a:lstStyle/>
        <a:p>
          <a:endParaRPr lang="de-DE"/>
        </a:p>
      </dgm:t>
    </dgm:pt>
    <dgm:pt modelId="{73CBB570-0321-4A2A-B581-455C2DF1AECF}" type="sibTrans" cxnId="{11814EA0-3505-4D4F-ABFC-E9A2F2003FBF}">
      <dgm:prSet/>
      <dgm:spPr/>
      <dgm:t>
        <a:bodyPr/>
        <a:lstStyle/>
        <a:p>
          <a:endParaRPr lang="de-DE"/>
        </a:p>
      </dgm:t>
    </dgm:pt>
    <dgm:pt modelId="{794E43DA-BDE4-41C4-8525-E29D90D57572}">
      <dgm:prSet phldrT="[Text]"/>
      <dgm:spPr/>
      <dgm:t>
        <a:bodyPr/>
        <a:lstStyle/>
        <a:p>
          <a:r>
            <a:rPr lang="de-DE" dirty="0" smtClean="0"/>
            <a:t>Land- und Forstwirtschaft</a:t>
          </a:r>
          <a:endParaRPr lang="de-DE" dirty="0"/>
        </a:p>
      </dgm:t>
    </dgm:pt>
    <dgm:pt modelId="{D3EBB15D-55C9-4AF9-90CF-64E1FAFF2597}" type="parTrans" cxnId="{BA0AE12B-3B43-4F3D-8671-5CC0100A7DB4}">
      <dgm:prSet/>
      <dgm:spPr/>
      <dgm:t>
        <a:bodyPr/>
        <a:lstStyle/>
        <a:p>
          <a:endParaRPr lang="de-DE"/>
        </a:p>
      </dgm:t>
    </dgm:pt>
    <dgm:pt modelId="{0FB8195F-8FAA-4CA6-90FB-4A5A0F26B2E5}" type="sibTrans" cxnId="{BA0AE12B-3B43-4F3D-8671-5CC0100A7DB4}">
      <dgm:prSet/>
      <dgm:spPr/>
      <dgm:t>
        <a:bodyPr/>
        <a:lstStyle/>
        <a:p>
          <a:endParaRPr lang="de-DE"/>
        </a:p>
      </dgm:t>
    </dgm:pt>
    <dgm:pt modelId="{78ABA956-369C-4FD7-983F-F021674F77E0}">
      <dgm:prSet phldrT="[Text]"/>
      <dgm:spPr/>
      <dgm:t>
        <a:bodyPr/>
        <a:lstStyle/>
        <a:p>
          <a:r>
            <a:rPr lang="de-DE" dirty="0" smtClean="0"/>
            <a:t>Infrastruktur</a:t>
          </a:r>
          <a:endParaRPr lang="de-DE" dirty="0"/>
        </a:p>
      </dgm:t>
    </dgm:pt>
    <dgm:pt modelId="{280F796E-5F82-4A56-888A-9EB85C683FE4}" type="parTrans" cxnId="{46DA973D-F80A-4440-820B-AF4D164A73B9}">
      <dgm:prSet/>
      <dgm:spPr/>
      <dgm:t>
        <a:bodyPr/>
        <a:lstStyle/>
        <a:p>
          <a:endParaRPr lang="de-DE"/>
        </a:p>
      </dgm:t>
    </dgm:pt>
    <dgm:pt modelId="{379FBBEB-5C1B-401A-A9F8-A1FE87BB8EF3}" type="sibTrans" cxnId="{46DA973D-F80A-4440-820B-AF4D164A73B9}">
      <dgm:prSet/>
      <dgm:spPr/>
      <dgm:t>
        <a:bodyPr/>
        <a:lstStyle/>
        <a:p>
          <a:endParaRPr lang="de-DE"/>
        </a:p>
      </dgm:t>
    </dgm:pt>
    <dgm:pt modelId="{DCCF36E8-061F-4BB4-808B-2F476B0CEB32}" type="pres">
      <dgm:prSet presAssocID="{7F1959FB-C7FD-4E24-A042-5EA5936269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B4B6193-434C-478F-96D7-DEB04BAAF466}" type="pres">
      <dgm:prSet presAssocID="{02A29FD2-C333-443E-9507-24FA4718EEA8}" presName="parentLin" presStyleCnt="0"/>
      <dgm:spPr/>
    </dgm:pt>
    <dgm:pt modelId="{4769F397-5F60-441F-ACB1-4F74DD296798}" type="pres">
      <dgm:prSet presAssocID="{02A29FD2-C333-443E-9507-24FA4718EEA8}" presName="parentLeftMargin" presStyleLbl="node1" presStyleIdx="0" presStyleCnt="2"/>
      <dgm:spPr/>
      <dgm:t>
        <a:bodyPr/>
        <a:lstStyle/>
        <a:p>
          <a:endParaRPr lang="de-DE"/>
        </a:p>
      </dgm:t>
    </dgm:pt>
    <dgm:pt modelId="{41599A8D-40B6-4A66-8FB6-2FCE120EDBBB}" type="pres">
      <dgm:prSet presAssocID="{02A29FD2-C333-443E-9507-24FA4718EEA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EFAA108-EA60-4E97-BEA6-09B8D68330A8}" type="pres">
      <dgm:prSet presAssocID="{02A29FD2-C333-443E-9507-24FA4718EEA8}" presName="negativeSpace" presStyleCnt="0"/>
      <dgm:spPr/>
    </dgm:pt>
    <dgm:pt modelId="{B52D6B23-4E49-4CFF-B3DF-43DD06A7EAE6}" type="pres">
      <dgm:prSet presAssocID="{02A29FD2-C333-443E-9507-24FA4718EEA8}" presName="childText" presStyleLbl="conFgAcc1" presStyleIdx="0" presStyleCnt="2" custLinFactNeighborX="156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914B08E-B266-4423-95BE-80D81117B427}" type="pres">
      <dgm:prSet presAssocID="{6A7E89AC-D66A-48C0-BB87-702681739850}" presName="spaceBetweenRectangles" presStyleCnt="0"/>
      <dgm:spPr/>
    </dgm:pt>
    <dgm:pt modelId="{00909BEE-6FBB-41F1-957D-52616916750A}" type="pres">
      <dgm:prSet presAssocID="{BA8545B0-2328-4EEF-96E1-B194C73CBD0E}" presName="parentLin" presStyleCnt="0"/>
      <dgm:spPr/>
    </dgm:pt>
    <dgm:pt modelId="{8D378C13-47EA-48B1-AC0C-1740E6528197}" type="pres">
      <dgm:prSet presAssocID="{BA8545B0-2328-4EEF-96E1-B194C73CBD0E}" presName="parentLeftMargin" presStyleLbl="node1" presStyleIdx="0" presStyleCnt="2"/>
      <dgm:spPr/>
      <dgm:t>
        <a:bodyPr/>
        <a:lstStyle/>
        <a:p>
          <a:endParaRPr lang="de-DE"/>
        </a:p>
      </dgm:t>
    </dgm:pt>
    <dgm:pt modelId="{8A8F9438-F7F7-4746-BE14-15C06AA3A478}" type="pres">
      <dgm:prSet presAssocID="{BA8545B0-2328-4EEF-96E1-B194C73CBD0E}" presName="parentText" presStyleLbl="node1" presStyleIdx="1" presStyleCnt="2" custLinFactNeighborX="-6250" custLinFactNeighborY="-910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6FA6560-7B30-45E6-9226-2E5E05129B47}" type="pres">
      <dgm:prSet presAssocID="{BA8545B0-2328-4EEF-96E1-B194C73CBD0E}" presName="negativeSpace" presStyleCnt="0"/>
      <dgm:spPr/>
    </dgm:pt>
    <dgm:pt modelId="{5769CC95-E4D8-4FDE-90C8-F2C1B146312C}" type="pres">
      <dgm:prSet presAssocID="{BA8545B0-2328-4EEF-96E1-B194C73CBD0E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39338D5-E742-4293-AEAF-23AB34C6AD93}" type="presOf" srcId="{BA8545B0-2328-4EEF-96E1-B194C73CBD0E}" destId="{8D378C13-47EA-48B1-AC0C-1740E6528197}" srcOrd="0" destOrd="0" presId="urn:microsoft.com/office/officeart/2005/8/layout/list1"/>
    <dgm:cxn modelId="{D8588520-95CD-4B54-B0C3-3C26B01CE1F3}" type="presOf" srcId="{7F1959FB-C7FD-4E24-A042-5EA593626922}" destId="{DCCF36E8-061F-4BB4-808B-2F476B0CEB32}" srcOrd="0" destOrd="0" presId="urn:microsoft.com/office/officeart/2005/8/layout/list1"/>
    <dgm:cxn modelId="{7654367D-46A4-43E3-91F1-37FAEA25B327}" type="presOf" srcId="{24F90C13-DA2E-4C8A-9267-9923576A45F7}" destId="{5769CC95-E4D8-4FDE-90C8-F2C1B146312C}" srcOrd="0" destOrd="1" presId="urn:microsoft.com/office/officeart/2005/8/layout/list1"/>
    <dgm:cxn modelId="{11814EA0-3505-4D4F-ABFC-E9A2F2003FBF}" srcId="{02A29FD2-C333-443E-9507-24FA4718EEA8}" destId="{B56EE3B7-83C3-4DB0-BE3F-B54B02A8437A}" srcOrd="1" destOrd="0" parTransId="{1E6B0837-DB68-4568-BA4D-3C18BD5EDCBA}" sibTransId="{73CBB570-0321-4A2A-B581-455C2DF1AECF}"/>
    <dgm:cxn modelId="{94665313-CA78-4DA7-A32D-E6A2CB4F4443}" srcId="{7F1959FB-C7FD-4E24-A042-5EA593626922}" destId="{02A29FD2-C333-443E-9507-24FA4718EEA8}" srcOrd="0" destOrd="0" parTransId="{4EBB0B30-CC64-4503-B5CA-2ABF7F2A65F1}" sibTransId="{6A7E89AC-D66A-48C0-BB87-702681739850}"/>
    <dgm:cxn modelId="{5EC57117-4F83-4AEA-911D-D19C760953D0}" srcId="{7F1959FB-C7FD-4E24-A042-5EA593626922}" destId="{BA8545B0-2328-4EEF-96E1-B194C73CBD0E}" srcOrd="1" destOrd="0" parTransId="{B91CDEF4-DDE5-470E-B90A-97778547E403}" sibTransId="{BFE24373-1CC1-493A-B103-238DCD9FE13F}"/>
    <dgm:cxn modelId="{FA32AEDD-A8B9-4493-8302-CFB7FDAAF00A}" type="presOf" srcId="{ADBB581A-0787-4B06-888E-0AFF6C0F7BC3}" destId="{B52D6B23-4E49-4CFF-B3DF-43DD06A7EAE6}" srcOrd="0" destOrd="0" presId="urn:microsoft.com/office/officeart/2005/8/layout/list1"/>
    <dgm:cxn modelId="{46DA973D-F80A-4440-820B-AF4D164A73B9}" srcId="{BA8545B0-2328-4EEF-96E1-B194C73CBD0E}" destId="{78ABA956-369C-4FD7-983F-F021674F77E0}" srcOrd="3" destOrd="0" parTransId="{280F796E-5F82-4A56-888A-9EB85C683FE4}" sibTransId="{379FBBEB-5C1B-401A-A9F8-A1FE87BB8EF3}"/>
    <dgm:cxn modelId="{4E5B102D-456C-413B-BE7C-D229239F7803}" srcId="{BA8545B0-2328-4EEF-96E1-B194C73CBD0E}" destId="{5D86A1AD-1256-42CC-95B8-D389C4CFE25B}" srcOrd="0" destOrd="0" parTransId="{55AB5020-503A-4D49-8DB3-8BA4CF535C09}" sibTransId="{DBEF931A-555C-414C-A324-8F0164073D3C}"/>
    <dgm:cxn modelId="{3E0EFE2E-63A2-43C6-B65F-D55CD3E60A06}" srcId="{BA8545B0-2328-4EEF-96E1-B194C73CBD0E}" destId="{24F90C13-DA2E-4C8A-9267-9923576A45F7}" srcOrd="1" destOrd="0" parTransId="{045DDBF0-B4C2-4D4B-9D3A-283D2DDDC518}" sibTransId="{514438C6-6F8C-43DD-99B9-93407FA96249}"/>
    <dgm:cxn modelId="{F010D737-4CE9-4453-BC93-CAD93B1CDA54}" type="presOf" srcId="{5D86A1AD-1256-42CC-95B8-D389C4CFE25B}" destId="{5769CC95-E4D8-4FDE-90C8-F2C1B146312C}" srcOrd="0" destOrd="0" presId="urn:microsoft.com/office/officeart/2005/8/layout/list1"/>
    <dgm:cxn modelId="{B3D76E62-2485-4FE9-B52A-4DD9CF566033}" type="presOf" srcId="{B56EE3B7-83C3-4DB0-BE3F-B54B02A8437A}" destId="{B52D6B23-4E49-4CFF-B3DF-43DD06A7EAE6}" srcOrd="0" destOrd="1" presId="urn:microsoft.com/office/officeart/2005/8/layout/list1"/>
    <dgm:cxn modelId="{6601B1F9-5E8D-4B6B-B0BF-6D8E827B139D}" type="presOf" srcId="{794E43DA-BDE4-41C4-8525-E29D90D57572}" destId="{5769CC95-E4D8-4FDE-90C8-F2C1B146312C}" srcOrd="0" destOrd="2" presId="urn:microsoft.com/office/officeart/2005/8/layout/list1"/>
    <dgm:cxn modelId="{DD39C48E-FD25-4229-B325-D6D35AD7C118}" type="presOf" srcId="{BA8545B0-2328-4EEF-96E1-B194C73CBD0E}" destId="{8A8F9438-F7F7-4746-BE14-15C06AA3A478}" srcOrd="1" destOrd="0" presId="urn:microsoft.com/office/officeart/2005/8/layout/list1"/>
    <dgm:cxn modelId="{957162C9-0460-497B-ABCF-0E4C13F5620B}" type="presOf" srcId="{78ABA956-369C-4FD7-983F-F021674F77E0}" destId="{5769CC95-E4D8-4FDE-90C8-F2C1B146312C}" srcOrd="0" destOrd="3" presId="urn:microsoft.com/office/officeart/2005/8/layout/list1"/>
    <dgm:cxn modelId="{A9FDAE62-A4A4-4710-A8DA-2AE480EA514E}" type="presOf" srcId="{02A29FD2-C333-443E-9507-24FA4718EEA8}" destId="{41599A8D-40B6-4A66-8FB6-2FCE120EDBBB}" srcOrd="1" destOrd="0" presId="urn:microsoft.com/office/officeart/2005/8/layout/list1"/>
    <dgm:cxn modelId="{FEF79FE4-59B9-4DF9-AD86-5F0EFA92EFA0}" type="presOf" srcId="{02A29FD2-C333-443E-9507-24FA4718EEA8}" destId="{4769F397-5F60-441F-ACB1-4F74DD296798}" srcOrd="0" destOrd="0" presId="urn:microsoft.com/office/officeart/2005/8/layout/list1"/>
    <dgm:cxn modelId="{BA0AE12B-3B43-4F3D-8671-5CC0100A7DB4}" srcId="{BA8545B0-2328-4EEF-96E1-B194C73CBD0E}" destId="{794E43DA-BDE4-41C4-8525-E29D90D57572}" srcOrd="2" destOrd="0" parTransId="{D3EBB15D-55C9-4AF9-90CF-64E1FAFF2597}" sibTransId="{0FB8195F-8FAA-4CA6-90FB-4A5A0F26B2E5}"/>
    <dgm:cxn modelId="{5E02ADD4-3AC5-462F-8B34-485D98AB2FC7}" type="presOf" srcId="{8BE1CF8A-45BB-4E83-BDCD-8B9BDBDDC6D2}" destId="{B52D6B23-4E49-4CFF-B3DF-43DD06A7EAE6}" srcOrd="0" destOrd="2" presId="urn:microsoft.com/office/officeart/2005/8/layout/list1"/>
    <dgm:cxn modelId="{B0610BA4-BF0F-4B81-A0F9-19981043C325}" srcId="{02A29FD2-C333-443E-9507-24FA4718EEA8}" destId="{8BE1CF8A-45BB-4E83-BDCD-8B9BDBDDC6D2}" srcOrd="2" destOrd="0" parTransId="{E1A946DD-0F3C-4BB6-92CD-2AF27C2A79D5}" sibTransId="{A17C6E3E-D7AC-408B-A2C4-10C49AF202EC}"/>
    <dgm:cxn modelId="{48CEBC93-FC08-4071-9A42-44F3EBCE6513}" srcId="{02A29FD2-C333-443E-9507-24FA4718EEA8}" destId="{ADBB581A-0787-4B06-888E-0AFF6C0F7BC3}" srcOrd="0" destOrd="0" parTransId="{588130AA-329F-43FC-A193-574AEBA8127E}" sibTransId="{9F429689-1B18-4060-9D60-AAC463A9F0FD}"/>
    <dgm:cxn modelId="{ED510987-E4D0-4737-871C-621D6BE5260E}" type="presParOf" srcId="{DCCF36E8-061F-4BB4-808B-2F476B0CEB32}" destId="{8B4B6193-434C-478F-96D7-DEB04BAAF466}" srcOrd="0" destOrd="0" presId="urn:microsoft.com/office/officeart/2005/8/layout/list1"/>
    <dgm:cxn modelId="{00457B2F-F9F5-473F-929D-D08A71493BF6}" type="presParOf" srcId="{8B4B6193-434C-478F-96D7-DEB04BAAF466}" destId="{4769F397-5F60-441F-ACB1-4F74DD296798}" srcOrd="0" destOrd="0" presId="urn:microsoft.com/office/officeart/2005/8/layout/list1"/>
    <dgm:cxn modelId="{AB2FD9C2-8002-413E-9438-FFAD61433C2F}" type="presParOf" srcId="{8B4B6193-434C-478F-96D7-DEB04BAAF466}" destId="{41599A8D-40B6-4A66-8FB6-2FCE120EDBBB}" srcOrd="1" destOrd="0" presId="urn:microsoft.com/office/officeart/2005/8/layout/list1"/>
    <dgm:cxn modelId="{F619F3CF-B1E0-4F06-A2FF-402FFB3BBCED}" type="presParOf" srcId="{DCCF36E8-061F-4BB4-808B-2F476B0CEB32}" destId="{4EFAA108-EA60-4E97-BEA6-09B8D68330A8}" srcOrd="1" destOrd="0" presId="urn:microsoft.com/office/officeart/2005/8/layout/list1"/>
    <dgm:cxn modelId="{8040897A-C337-4257-B069-8E8F8AC8D7DF}" type="presParOf" srcId="{DCCF36E8-061F-4BB4-808B-2F476B0CEB32}" destId="{B52D6B23-4E49-4CFF-B3DF-43DD06A7EAE6}" srcOrd="2" destOrd="0" presId="urn:microsoft.com/office/officeart/2005/8/layout/list1"/>
    <dgm:cxn modelId="{E067345C-305B-4F18-810C-9C2B694AB53A}" type="presParOf" srcId="{DCCF36E8-061F-4BB4-808B-2F476B0CEB32}" destId="{A914B08E-B266-4423-95BE-80D81117B427}" srcOrd="3" destOrd="0" presId="urn:microsoft.com/office/officeart/2005/8/layout/list1"/>
    <dgm:cxn modelId="{474348F9-7C9C-4FA5-8263-AAE015875664}" type="presParOf" srcId="{DCCF36E8-061F-4BB4-808B-2F476B0CEB32}" destId="{00909BEE-6FBB-41F1-957D-52616916750A}" srcOrd="4" destOrd="0" presId="urn:microsoft.com/office/officeart/2005/8/layout/list1"/>
    <dgm:cxn modelId="{AA1DFC80-ADCF-4B1B-BBE2-911E53B5A1E5}" type="presParOf" srcId="{00909BEE-6FBB-41F1-957D-52616916750A}" destId="{8D378C13-47EA-48B1-AC0C-1740E6528197}" srcOrd="0" destOrd="0" presId="urn:microsoft.com/office/officeart/2005/8/layout/list1"/>
    <dgm:cxn modelId="{4405BAFF-7C09-4C41-9EEA-4DAB6857C3EE}" type="presParOf" srcId="{00909BEE-6FBB-41F1-957D-52616916750A}" destId="{8A8F9438-F7F7-4746-BE14-15C06AA3A478}" srcOrd="1" destOrd="0" presId="urn:microsoft.com/office/officeart/2005/8/layout/list1"/>
    <dgm:cxn modelId="{1B1B2D9B-D947-491F-BBB1-F33A8DECDE65}" type="presParOf" srcId="{DCCF36E8-061F-4BB4-808B-2F476B0CEB32}" destId="{46FA6560-7B30-45E6-9226-2E5E05129B47}" srcOrd="5" destOrd="0" presId="urn:microsoft.com/office/officeart/2005/8/layout/list1"/>
    <dgm:cxn modelId="{48156BC2-6227-4C7E-B90A-9106EA2D79CC}" type="presParOf" srcId="{DCCF36E8-061F-4BB4-808B-2F476B0CEB32}" destId="{5769CC95-E4D8-4FDE-90C8-F2C1B146312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A92403-61D7-46D1-A138-766B2EB3E893}" type="doc">
      <dgm:prSet loTypeId="urn:microsoft.com/office/officeart/2005/8/layout/radial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9904F591-8D7B-45FD-A0EA-A54235986EF5}">
      <dgm:prSet phldrT="[Text]"/>
      <dgm:spPr>
        <a:noFill/>
      </dgm:spPr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8B3B9B7A-B803-4F03-98B7-0B4262D11F93}" type="sibTrans" cxnId="{7BB7A951-E495-4629-8BAB-5D25FDB43D70}">
      <dgm:prSet/>
      <dgm:spPr/>
      <dgm:t>
        <a:bodyPr/>
        <a:lstStyle/>
        <a:p>
          <a:endParaRPr lang="de-DE"/>
        </a:p>
      </dgm:t>
    </dgm:pt>
    <dgm:pt modelId="{FEB1FAB8-87D6-4A3B-99AB-71346A691F12}" type="parTrans" cxnId="{7BB7A951-E495-4629-8BAB-5D25FDB43D70}">
      <dgm:prSet/>
      <dgm:spPr/>
      <dgm:t>
        <a:bodyPr/>
        <a:lstStyle/>
        <a:p>
          <a:endParaRPr lang="de-DE"/>
        </a:p>
      </dgm:t>
    </dgm:pt>
    <dgm:pt modelId="{88AC9DAA-C663-482E-BB21-34DD366A0A84}">
      <dgm:prSet phldrT="[Text]"/>
      <dgm:spPr>
        <a:ln w="44450">
          <a:solidFill>
            <a:srgbClr val="0069B4"/>
          </a:solidFill>
        </a:ln>
      </dgm:spPr>
      <dgm:t>
        <a:bodyPr/>
        <a:lstStyle/>
        <a:p>
          <a:r>
            <a:rPr lang="de-DE" b="1" dirty="0" smtClean="0"/>
            <a:t>Kommunale Risikoanalyse</a:t>
          </a:r>
          <a:endParaRPr lang="de-DE" b="1" dirty="0"/>
        </a:p>
      </dgm:t>
    </dgm:pt>
    <dgm:pt modelId="{7C8E242F-5E33-44CC-AC58-285D015AE2B2}" type="sibTrans" cxnId="{7FBBE84C-CA8A-434F-B23A-0EEB421E8235}">
      <dgm:prSet/>
      <dgm:spPr/>
      <dgm:t>
        <a:bodyPr/>
        <a:lstStyle/>
        <a:p>
          <a:endParaRPr lang="de-DE"/>
        </a:p>
      </dgm:t>
    </dgm:pt>
    <dgm:pt modelId="{6BF1017D-9AD6-4A43-9698-4FEAEDE3B4E1}" type="parTrans" cxnId="{7FBBE84C-CA8A-434F-B23A-0EEB421E8235}">
      <dgm:prSet/>
      <dgm:spPr/>
      <dgm:t>
        <a:bodyPr/>
        <a:lstStyle/>
        <a:p>
          <a:endParaRPr lang="de-DE"/>
        </a:p>
      </dgm:t>
    </dgm:pt>
    <dgm:pt modelId="{FE6399E2-E484-4B14-83E7-45B666D66AFD}">
      <dgm:prSet phldrT="[Text]"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de-DE" dirty="0" smtClean="0">
              <a:solidFill>
                <a:schemeClr val="tx1">
                  <a:lumMod val="50000"/>
                  <a:lumOff val="50000"/>
                </a:schemeClr>
              </a:solidFill>
            </a:rPr>
            <a:t>Private Risikoanalyse</a:t>
          </a:r>
          <a:endParaRPr lang="de-DE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3647C28-5668-41DC-9FE7-C9B82547F5CB}" type="parTrans" cxnId="{45F76745-35C1-4A57-BE79-24F6D49036F0}">
      <dgm:prSet/>
      <dgm:spPr/>
      <dgm:t>
        <a:bodyPr/>
        <a:lstStyle/>
        <a:p>
          <a:endParaRPr lang="de-DE"/>
        </a:p>
      </dgm:t>
    </dgm:pt>
    <dgm:pt modelId="{4D519304-A943-41F0-AFBC-F39A66EF7CF9}" type="sibTrans" cxnId="{45F76745-35C1-4A57-BE79-24F6D49036F0}">
      <dgm:prSet/>
      <dgm:spPr/>
      <dgm:t>
        <a:bodyPr/>
        <a:lstStyle/>
        <a:p>
          <a:endParaRPr lang="de-DE"/>
        </a:p>
      </dgm:t>
    </dgm:pt>
    <dgm:pt modelId="{8684444B-870C-495B-B99E-8B818647FB2D}" type="pres">
      <dgm:prSet presAssocID="{58A92403-61D7-46D1-A138-766B2EB3E89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B31E870-AA24-48C5-9DF4-29D7201A6AC4}" type="pres">
      <dgm:prSet presAssocID="{58A92403-61D7-46D1-A138-766B2EB3E893}" presName="radial" presStyleCnt="0">
        <dgm:presLayoutVars>
          <dgm:animLvl val="ctr"/>
        </dgm:presLayoutVars>
      </dgm:prSet>
      <dgm:spPr/>
    </dgm:pt>
    <dgm:pt modelId="{C29413CC-D7AF-4A96-B47B-A75B26DDA5A7}" type="pres">
      <dgm:prSet presAssocID="{9904F591-8D7B-45FD-A0EA-A54235986EF5}" presName="centerShape" presStyleLbl="vennNode1" presStyleIdx="0" presStyleCnt="3" custScaleX="156075" custScaleY="159752"/>
      <dgm:spPr/>
      <dgm:t>
        <a:bodyPr/>
        <a:lstStyle/>
        <a:p>
          <a:endParaRPr lang="de-DE"/>
        </a:p>
      </dgm:t>
    </dgm:pt>
    <dgm:pt modelId="{70B61D0B-88C9-4856-BCFB-323275FC5F8B}" type="pres">
      <dgm:prSet presAssocID="{88AC9DAA-C663-482E-BB21-34DD366A0A84}" presName="node" presStyleLbl="vennNode1" presStyleIdx="1" presStyleCnt="3" custScaleX="174561" custScaleY="179990" custRadScaleRad="166102" custRadScaleInc="-498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606648-5F7F-4E5B-BEEC-A6411889CA33}" type="pres">
      <dgm:prSet presAssocID="{FE6399E2-E484-4B14-83E7-45B666D66AFD}" presName="node" presStyleLbl="vennNode1" presStyleIdx="2" presStyleCnt="3" custScaleX="174561" custScaleY="179990" custRadScaleRad="166102" custRadScaleInc="-498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8C02973-175E-4F8F-966A-99999E67B5A7}" type="presOf" srcId="{58A92403-61D7-46D1-A138-766B2EB3E893}" destId="{8684444B-870C-495B-B99E-8B818647FB2D}" srcOrd="0" destOrd="0" presId="urn:microsoft.com/office/officeart/2005/8/layout/radial3"/>
    <dgm:cxn modelId="{45F76745-35C1-4A57-BE79-24F6D49036F0}" srcId="{9904F591-8D7B-45FD-A0EA-A54235986EF5}" destId="{FE6399E2-E484-4B14-83E7-45B666D66AFD}" srcOrd="1" destOrd="0" parTransId="{F3647C28-5668-41DC-9FE7-C9B82547F5CB}" sibTransId="{4D519304-A943-41F0-AFBC-F39A66EF7CF9}"/>
    <dgm:cxn modelId="{DED8DA6E-EFF0-4E4D-9ED6-DB3C5CF34CDC}" type="presOf" srcId="{FE6399E2-E484-4B14-83E7-45B666D66AFD}" destId="{6A606648-5F7F-4E5B-BEEC-A6411889CA33}" srcOrd="0" destOrd="0" presId="urn:microsoft.com/office/officeart/2005/8/layout/radial3"/>
    <dgm:cxn modelId="{C3ABD8D8-C7F3-475E-8A28-3C76387D2993}" type="presOf" srcId="{9904F591-8D7B-45FD-A0EA-A54235986EF5}" destId="{C29413CC-D7AF-4A96-B47B-A75B26DDA5A7}" srcOrd="0" destOrd="0" presId="urn:microsoft.com/office/officeart/2005/8/layout/radial3"/>
    <dgm:cxn modelId="{7BB7A951-E495-4629-8BAB-5D25FDB43D70}" srcId="{58A92403-61D7-46D1-A138-766B2EB3E893}" destId="{9904F591-8D7B-45FD-A0EA-A54235986EF5}" srcOrd="0" destOrd="0" parTransId="{FEB1FAB8-87D6-4A3B-99AB-71346A691F12}" sibTransId="{8B3B9B7A-B803-4F03-98B7-0B4262D11F93}"/>
    <dgm:cxn modelId="{7FBBE84C-CA8A-434F-B23A-0EEB421E8235}" srcId="{9904F591-8D7B-45FD-A0EA-A54235986EF5}" destId="{88AC9DAA-C663-482E-BB21-34DD366A0A84}" srcOrd="0" destOrd="0" parTransId="{6BF1017D-9AD6-4A43-9698-4FEAEDE3B4E1}" sibTransId="{7C8E242F-5E33-44CC-AC58-285D015AE2B2}"/>
    <dgm:cxn modelId="{07A74494-E142-4A83-A26D-0E4CE111BFD3}" type="presOf" srcId="{88AC9DAA-C663-482E-BB21-34DD366A0A84}" destId="{70B61D0B-88C9-4856-BCFB-323275FC5F8B}" srcOrd="0" destOrd="0" presId="urn:microsoft.com/office/officeart/2005/8/layout/radial3"/>
    <dgm:cxn modelId="{0A7DCD78-2BF4-4EEE-A45C-E0245E3E0E42}" type="presParOf" srcId="{8684444B-870C-495B-B99E-8B818647FB2D}" destId="{7B31E870-AA24-48C5-9DF4-29D7201A6AC4}" srcOrd="0" destOrd="0" presId="urn:microsoft.com/office/officeart/2005/8/layout/radial3"/>
    <dgm:cxn modelId="{3FB8155E-F07C-471E-9123-8DC3E6E43112}" type="presParOf" srcId="{7B31E870-AA24-48C5-9DF4-29D7201A6AC4}" destId="{C29413CC-D7AF-4A96-B47B-A75B26DDA5A7}" srcOrd="0" destOrd="0" presId="urn:microsoft.com/office/officeart/2005/8/layout/radial3"/>
    <dgm:cxn modelId="{559345B4-0F63-4D89-B9D0-FE6AD13B943B}" type="presParOf" srcId="{7B31E870-AA24-48C5-9DF4-29D7201A6AC4}" destId="{70B61D0B-88C9-4856-BCFB-323275FC5F8B}" srcOrd="1" destOrd="0" presId="urn:microsoft.com/office/officeart/2005/8/layout/radial3"/>
    <dgm:cxn modelId="{306F912F-67CF-466B-891F-894976A5C53B}" type="presParOf" srcId="{7B31E870-AA24-48C5-9DF4-29D7201A6AC4}" destId="{6A606648-5F7F-4E5B-BEEC-A6411889CA33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2D6B23-4E49-4CFF-B3DF-43DD06A7EAE6}">
      <dsp:nvSpPr>
        <dsp:cNvPr id="0" name=""/>
        <dsp:cNvSpPr/>
      </dsp:nvSpPr>
      <dsp:spPr>
        <a:xfrm>
          <a:off x="0" y="357013"/>
          <a:ext cx="2664295" cy="1077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79" tIns="249936" rIns="206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Menschliche Gesundheit und Leben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Kulturgüter 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Umwelt</a:t>
          </a:r>
          <a:endParaRPr lang="de-DE" sz="1200" kern="1200" dirty="0"/>
        </a:p>
      </dsp:txBody>
      <dsp:txXfrm>
        <a:off x="0" y="357013"/>
        <a:ext cx="2664295" cy="1077300"/>
      </dsp:txXfrm>
    </dsp:sp>
    <dsp:sp modelId="{41599A8D-40B6-4A66-8FB6-2FCE120EDBBB}">
      <dsp:nvSpPr>
        <dsp:cNvPr id="0" name=""/>
        <dsp:cNvSpPr/>
      </dsp:nvSpPr>
      <dsp:spPr>
        <a:xfrm>
          <a:off x="133214" y="179893"/>
          <a:ext cx="1865007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Nicht-monetäre Schäden</a:t>
          </a:r>
          <a:endParaRPr lang="de-DE" sz="1200" kern="1200" dirty="0"/>
        </a:p>
      </dsp:txBody>
      <dsp:txXfrm>
        <a:off x="133214" y="179893"/>
        <a:ext cx="1865007" cy="354240"/>
      </dsp:txXfrm>
    </dsp:sp>
    <dsp:sp modelId="{5769CC95-E4D8-4FDE-90C8-F2C1B146312C}">
      <dsp:nvSpPr>
        <dsp:cNvPr id="0" name=""/>
        <dsp:cNvSpPr/>
      </dsp:nvSpPr>
      <dsp:spPr>
        <a:xfrm>
          <a:off x="0" y="1676233"/>
          <a:ext cx="2664295" cy="1096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79" tIns="249936" rIns="206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Gebäude und Inventar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Anlagen von Wirtschaft /Industrie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Land- und Forstwirtschaft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Infrastruktur</a:t>
          </a:r>
          <a:endParaRPr lang="de-DE" sz="1200" kern="1200" dirty="0"/>
        </a:p>
      </dsp:txBody>
      <dsp:txXfrm>
        <a:off x="0" y="1676233"/>
        <a:ext cx="2664295" cy="1096200"/>
      </dsp:txXfrm>
    </dsp:sp>
    <dsp:sp modelId="{8A8F9438-F7F7-4746-BE14-15C06AA3A478}">
      <dsp:nvSpPr>
        <dsp:cNvPr id="0" name=""/>
        <dsp:cNvSpPr/>
      </dsp:nvSpPr>
      <dsp:spPr>
        <a:xfrm>
          <a:off x="124888" y="1466867"/>
          <a:ext cx="1865007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Monetäre Schäden</a:t>
          </a:r>
          <a:endParaRPr lang="de-DE" sz="1200" kern="1200" dirty="0"/>
        </a:p>
      </dsp:txBody>
      <dsp:txXfrm>
        <a:off x="124888" y="1466867"/>
        <a:ext cx="1865007" cy="3542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9413CC-D7AF-4A96-B47B-A75B26DDA5A7}">
      <dsp:nvSpPr>
        <dsp:cNvPr id="0" name=""/>
        <dsp:cNvSpPr/>
      </dsp:nvSpPr>
      <dsp:spPr>
        <a:xfrm>
          <a:off x="2069031" y="287888"/>
          <a:ext cx="4377286" cy="4480411"/>
        </a:xfrm>
        <a:prstGeom prst="ellips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6500" kern="1200" dirty="0" smtClean="0"/>
            <a:t> </a:t>
          </a:r>
          <a:endParaRPr lang="de-DE" sz="6500" kern="1200" dirty="0"/>
        </a:p>
      </dsp:txBody>
      <dsp:txXfrm>
        <a:off x="2069031" y="287888"/>
        <a:ext cx="4377286" cy="4480411"/>
      </dsp:txXfrm>
    </dsp:sp>
    <dsp:sp modelId="{70B61D0B-88C9-4856-BCFB-323275FC5F8B}">
      <dsp:nvSpPr>
        <dsp:cNvPr id="0" name=""/>
        <dsp:cNvSpPr/>
      </dsp:nvSpPr>
      <dsp:spPr>
        <a:xfrm>
          <a:off x="1" y="1255131"/>
          <a:ext cx="2447872" cy="252400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Kommunale Risikoanalyse</a:t>
          </a:r>
          <a:endParaRPr lang="de-DE" sz="2400" kern="1200" dirty="0"/>
        </a:p>
      </dsp:txBody>
      <dsp:txXfrm>
        <a:off x="1" y="1255131"/>
        <a:ext cx="2447872" cy="2524003"/>
      </dsp:txXfrm>
    </dsp:sp>
    <dsp:sp modelId="{6A606648-5F7F-4E5B-BEEC-A6411889CA33}">
      <dsp:nvSpPr>
        <dsp:cNvPr id="0" name=""/>
        <dsp:cNvSpPr/>
      </dsp:nvSpPr>
      <dsp:spPr>
        <a:xfrm>
          <a:off x="6067476" y="1277052"/>
          <a:ext cx="2447872" cy="252400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Private Risikoanalyse</a:t>
          </a:r>
          <a:endParaRPr lang="de-DE" sz="2400" kern="1200" dirty="0"/>
        </a:p>
      </dsp:txBody>
      <dsp:txXfrm>
        <a:off x="6067476" y="1277052"/>
        <a:ext cx="2447872" cy="252400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2D6B23-4E49-4CFF-B3DF-43DD06A7EAE6}">
      <dsp:nvSpPr>
        <dsp:cNvPr id="0" name=""/>
        <dsp:cNvSpPr/>
      </dsp:nvSpPr>
      <dsp:spPr>
        <a:xfrm>
          <a:off x="0" y="357013"/>
          <a:ext cx="2664295" cy="1077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79" tIns="249936" rIns="206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Menschliche Gesundheit und Leben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Kulturgüter 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Umwelt</a:t>
          </a:r>
          <a:endParaRPr lang="de-DE" sz="1200" kern="1200" dirty="0"/>
        </a:p>
      </dsp:txBody>
      <dsp:txXfrm>
        <a:off x="0" y="357013"/>
        <a:ext cx="2664295" cy="1077300"/>
      </dsp:txXfrm>
    </dsp:sp>
    <dsp:sp modelId="{41599A8D-40B6-4A66-8FB6-2FCE120EDBBB}">
      <dsp:nvSpPr>
        <dsp:cNvPr id="0" name=""/>
        <dsp:cNvSpPr/>
      </dsp:nvSpPr>
      <dsp:spPr>
        <a:xfrm>
          <a:off x="133214" y="179893"/>
          <a:ext cx="1865007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Nicht-monetäre Schäden</a:t>
          </a:r>
          <a:endParaRPr lang="de-DE" sz="1200" kern="1200" dirty="0"/>
        </a:p>
      </dsp:txBody>
      <dsp:txXfrm>
        <a:off x="133214" y="179893"/>
        <a:ext cx="1865007" cy="354240"/>
      </dsp:txXfrm>
    </dsp:sp>
    <dsp:sp modelId="{5769CC95-E4D8-4FDE-90C8-F2C1B146312C}">
      <dsp:nvSpPr>
        <dsp:cNvPr id="0" name=""/>
        <dsp:cNvSpPr/>
      </dsp:nvSpPr>
      <dsp:spPr>
        <a:xfrm>
          <a:off x="0" y="1676233"/>
          <a:ext cx="2664295" cy="1096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79" tIns="249936" rIns="206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Gebäude und Inventar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Anlagen von Wirtschaft /Industrie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Land- und Forstwirtschaft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 smtClean="0"/>
            <a:t>Infrastruktur</a:t>
          </a:r>
          <a:endParaRPr lang="de-DE" sz="1200" kern="1200" dirty="0"/>
        </a:p>
      </dsp:txBody>
      <dsp:txXfrm>
        <a:off x="0" y="1676233"/>
        <a:ext cx="2664295" cy="1096200"/>
      </dsp:txXfrm>
    </dsp:sp>
    <dsp:sp modelId="{8A8F9438-F7F7-4746-BE14-15C06AA3A478}">
      <dsp:nvSpPr>
        <dsp:cNvPr id="0" name=""/>
        <dsp:cNvSpPr/>
      </dsp:nvSpPr>
      <dsp:spPr>
        <a:xfrm>
          <a:off x="124888" y="1466867"/>
          <a:ext cx="1865007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Monetäre Schäden</a:t>
          </a:r>
          <a:endParaRPr lang="de-DE" sz="1200" kern="1200" dirty="0"/>
        </a:p>
      </dsp:txBody>
      <dsp:txXfrm>
        <a:off x="124888" y="1466867"/>
        <a:ext cx="1865007" cy="3542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9413CC-D7AF-4A96-B47B-A75B26DDA5A7}">
      <dsp:nvSpPr>
        <dsp:cNvPr id="0" name=""/>
        <dsp:cNvSpPr/>
      </dsp:nvSpPr>
      <dsp:spPr>
        <a:xfrm>
          <a:off x="2069031" y="287888"/>
          <a:ext cx="4377286" cy="4480411"/>
        </a:xfrm>
        <a:prstGeom prst="ellips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6500" kern="1200" dirty="0" smtClean="0"/>
            <a:t> </a:t>
          </a:r>
          <a:endParaRPr lang="de-DE" sz="6500" kern="1200" dirty="0"/>
        </a:p>
      </dsp:txBody>
      <dsp:txXfrm>
        <a:off x="2069031" y="287888"/>
        <a:ext cx="4377286" cy="4480411"/>
      </dsp:txXfrm>
    </dsp:sp>
    <dsp:sp modelId="{70B61D0B-88C9-4856-BCFB-323275FC5F8B}">
      <dsp:nvSpPr>
        <dsp:cNvPr id="0" name=""/>
        <dsp:cNvSpPr/>
      </dsp:nvSpPr>
      <dsp:spPr>
        <a:xfrm>
          <a:off x="1" y="1255131"/>
          <a:ext cx="2447872" cy="252400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rgbClr val="0069B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b="1" kern="1200" dirty="0" smtClean="0"/>
            <a:t>Kommunale Risikoanalyse</a:t>
          </a:r>
          <a:endParaRPr lang="de-DE" sz="2300" b="1" kern="1200" dirty="0"/>
        </a:p>
      </dsp:txBody>
      <dsp:txXfrm>
        <a:off x="1" y="1255131"/>
        <a:ext cx="2447872" cy="2524003"/>
      </dsp:txXfrm>
    </dsp:sp>
    <dsp:sp modelId="{6A606648-5F7F-4E5B-BEEC-A6411889CA33}">
      <dsp:nvSpPr>
        <dsp:cNvPr id="0" name=""/>
        <dsp:cNvSpPr/>
      </dsp:nvSpPr>
      <dsp:spPr>
        <a:xfrm>
          <a:off x="6067476" y="1277052"/>
          <a:ext cx="2447872" cy="252400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Private Risikoanalyse</a:t>
          </a:r>
          <a:endParaRPr lang="de-DE" sz="2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6067476" y="1277052"/>
        <a:ext cx="2447872" cy="2524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E7667-530F-4118-A1FF-F75217FEAED9}" type="datetimeFigureOut">
              <a:rPr lang="de-DE" smtClean="0"/>
              <a:pPr/>
              <a:t>30.09.2019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ABB10-9DA9-4FD0-ACCF-3AE2B855F06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6483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ABB10-9DA9-4FD0-ACCF-3AE2B855F067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ABB10-9DA9-4FD0-ACCF-3AE2B855F067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1B30D-22BA-4A92-815B-1CA08D42042A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1B30D-22BA-4A92-815B-1CA08D42042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ABB10-9DA9-4FD0-ACCF-3AE2B855F067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ABB10-9DA9-4FD0-ACCF-3AE2B855F067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st_erbach_Logo_B_Kontur_300dpi.jpg"/>
          <p:cNvPicPr>
            <a:picLocks noChangeAspect="1"/>
          </p:cNvPicPr>
          <p:nvPr userDrawn="1"/>
        </p:nvPicPr>
        <p:blipFill>
          <a:blip r:embed="rId2" cstate="screen"/>
          <a:srcRect l="-889" r="45771" b="8633"/>
          <a:stretch>
            <a:fillRect/>
          </a:stretch>
        </p:blipFill>
        <p:spPr>
          <a:xfrm>
            <a:off x="7236296" y="4365104"/>
            <a:ext cx="1907704" cy="24928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69B4"/>
          </a:solidFill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8" name="Grafik 7" descr="st_erbach_Logo_WBC_CMYK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249920" y="548680"/>
            <a:ext cx="4644160" cy="81793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7254700" y="4365104"/>
            <a:ext cx="1889300" cy="2492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539552" y="6671094"/>
            <a:ext cx="8604448" cy="2142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60648"/>
            <a:ext cx="2808312" cy="4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 Verbindung 8"/>
          <p:cNvCxnSpPr/>
          <p:nvPr userDrawn="1"/>
        </p:nvCxnSpPr>
        <p:spPr>
          <a:xfrm>
            <a:off x="539552" y="908720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043608" y="6669360"/>
            <a:ext cx="93610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smtClean="0"/>
              <a:t>27.06.2019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79712" y="6669360"/>
            <a:ext cx="597666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669360"/>
            <a:ext cx="576064" cy="216024"/>
          </a:xfrm>
        </p:spPr>
        <p:txBody>
          <a:bodyPr/>
          <a:lstStyle>
            <a:lvl1pPr>
              <a:defRPr sz="1000"/>
            </a:lvl1pPr>
          </a:lstStyle>
          <a:p>
            <a:fld id="{A4628F38-E881-4EC7-867E-EE6AF326F18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6084168" y="266812"/>
            <a:ext cx="2448272" cy="52322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algn="l">
              <a:defRPr lang="de-DE" sz="14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1" name="Grafik 10" descr="st_erbach_Logo_B_Kontur_300dpi.jpg"/>
          <p:cNvPicPr>
            <a:picLocks noChangeAspect="1"/>
          </p:cNvPicPr>
          <p:nvPr userDrawn="1"/>
        </p:nvPicPr>
        <p:blipFill>
          <a:blip r:embed="rId3" cstate="screen"/>
          <a:srcRect l="36560" b="7320"/>
          <a:stretch>
            <a:fillRect/>
          </a:stretch>
        </p:blipFill>
        <p:spPr>
          <a:xfrm>
            <a:off x="0" y="5665668"/>
            <a:ext cx="1062944" cy="1224136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0" y="5665775"/>
            <a:ext cx="1061716" cy="12241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07904" y="188640"/>
            <a:ext cx="1080120" cy="35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WM_WassermüllerGmbH.jp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3707904" y="620688"/>
            <a:ext cx="1944216" cy="233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539552" y="6671094"/>
            <a:ext cx="8604448" cy="2142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60648"/>
            <a:ext cx="2808312" cy="4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 Verbindung 8"/>
          <p:cNvCxnSpPr/>
          <p:nvPr userDrawn="1"/>
        </p:nvCxnSpPr>
        <p:spPr>
          <a:xfrm>
            <a:off x="539552" y="908720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6084168" y="266812"/>
            <a:ext cx="2448272" cy="52322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algn="l">
              <a:defRPr lang="de-DE" sz="14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552" y="1166018"/>
            <a:ext cx="7992888" cy="5215310"/>
          </a:xfrm>
        </p:spPr>
        <p:txBody>
          <a:bodyPr/>
          <a:lstStyle>
            <a:lvl1pPr>
              <a:buSzPct val="70000"/>
              <a:buFontTx/>
              <a:buBlip>
                <a:blip r:embed="rId3"/>
              </a:buBlip>
              <a:defRPr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1" name="Grafik 10" descr="st_erbach_Logo_B_Kontur_300dpi.jpg"/>
          <p:cNvPicPr>
            <a:picLocks noChangeAspect="1"/>
          </p:cNvPicPr>
          <p:nvPr userDrawn="1"/>
        </p:nvPicPr>
        <p:blipFill>
          <a:blip r:embed="rId4" cstate="screen"/>
          <a:srcRect l="36560" b="7320"/>
          <a:stretch>
            <a:fillRect/>
          </a:stretch>
        </p:blipFill>
        <p:spPr>
          <a:xfrm>
            <a:off x="0" y="5665668"/>
            <a:ext cx="1062944" cy="122413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5665775"/>
            <a:ext cx="1061716" cy="12241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1"/>
          <p:cNvSpPr>
            <a:spLocks noGrp="1"/>
          </p:cNvSpPr>
          <p:nvPr>
            <p:ph type="dt" sz="half" idx="10"/>
          </p:nvPr>
        </p:nvSpPr>
        <p:spPr>
          <a:xfrm>
            <a:off x="1043608" y="6669360"/>
            <a:ext cx="93610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smtClean="0"/>
              <a:t>27.06.2019</a:t>
            </a:r>
            <a:endParaRPr lang="de-DE" dirty="0"/>
          </a:p>
        </p:txBody>
      </p:sp>
      <p:sp>
        <p:nvSpPr>
          <p:cNvPr id="1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79712" y="6669360"/>
            <a:ext cx="597666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2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669360"/>
            <a:ext cx="576064" cy="216024"/>
          </a:xfrm>
        </p:spPr>
        <p:txBody>
          <a:bodyPr/>
          <a:lstStyle>
            <a:lvl1pPr>
              <a:defRPr sz="1000"/>
            </a:lvl1pPr>
          </a:lstStyle>
          <a:p>
            <a:fld id="{A4628F38-E881-4EC7-867E-EE6AF326F18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07904" y="188640"/>
            <a:ext cx="1080120" cy="35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WM_WassermüllerGmbH.jpg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3707904" y="620688"/>
            <a:ext cx="1944216" cy="233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539552" y="6671094"/>
            <a:ext cx="8604448" cy="2142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60648"/>
            <a:ext cx="2808312" cy="4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 Verbindung 8"/>
          <p:cNvCxnSpPr/>
          <p:nvPr userDrawn="1"/>
        </p:nvCxnSpPr>
        <p:spPr>
          <a:xfrm>
            <a:off x="539552" y="908720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6084168" y="266812"/>
            <a:ext cx="2448272" cy="52322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algn="l">
              <a:defRPr lang="de-DE" sz="14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539552" y="1124744"/>
            <a:ext cx="3956248" cy="4886003"/>
          </a:xfrm>
        </p:spPr>
        <p:txBody>
          <a:bodyPr/>
          <a:lstStyle>
            <a:lvl1pPr>
              <a:buSzPct val="70000"/>
              <a:buFontTx/>
              <a:buBlip>
                <a:blip r:embed="rId3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3884240" cy="4886003"/>
          </a:xfrm>
        </p:spPr>
        <p:txBody>
          <a:bodyPr/>
          <a:lstStyle>
            <a:lvl1pPr>
              <a:buSzPct val="70000"/>
              <a:buFontTx/>
              <a:buBlip>
                <a:blip r:embed="rId3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3" name="Grafik 12" descr="st_erbach_Logo_B_Kontur_300dpi.jpg"/>
          <p:cNvPicPr>
            <a:picLocks noChangeAspect="1"/>
          </p:cNvPicPr>
          <p:nvPr userDrawn="1"/>
        </p:nvPicPr>
        <p:blipFill>
          <a:blip r:embed="rId4" cstate="screen"/>
          <a:srcRect l="36560" b="7320"/>
          <a:stretch>
            <a:fillRect/>
          </a:stretch>
        </p:blipFill>
        <p:spPr>
          <a:xfrm>
            <a:off x="0" y="5665668"/>
            <a:ext cx="1062944" cy="1224136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0" y="5665775"/>
            <a:ext cx="1061716" cy="12241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atumsplatzhalter 1"/>
          <p:cNvSpPr>
            <a:spLocks noGrp="1"/>
          </p:cNvSpPr>
          <p:nvPr>
            <p:ph type="dt" sz="half" idx="10"/>
          </p:nvPr>
        </p:nvSpPr>
        <p:spPr>
          <a:xfrm>
            <a:off x="1043608" y="6669360"/>
            <a:ext cx="93610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smtClean="0"/>
              <a:t>27.06.2019</a:t>
            </a:r>
            <a:endParaRPr lang="de-DE" dirty="0"/>
          </a:p>
        </p:txBody>
      </p:sp>
      <p:sp>
        <p:nvSpPr>
          <p:cNvPr id="1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79712" y="6669360"/>
            <a:ext cx="597666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669360"/>
            <a:ext cx="576064" cy="216024"/>
          </a:xfrm>
        </p:spPr>
        <p:txBody>
          <a:bodyPr/>
          <a:lstStyle>
            <a:lvl1pPr>
              <a:defRPr sz="1000"/>
            </a:lvl1pPr>
          </a:lstStyle>
          <a:p>
            <a:fld id="{A4628F38-E881-4EC7-867E-EE6AF326F18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07904" y="188640"/>
            <a:ext cx="1080120" cy="35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19" descr="WM_WassermüllerGmbH.jpg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3707904" y="620688"/>
            <a:ext cx="1944216" cy="233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löck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539552" y="6671094"/>
            <a:ext cx="8604448" cy="2142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60648"/>
            <a:ext cx="2808312" cy="4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 Verbindung 8"/>
          <p:cNvCxnSpPr/>
          <p:nvPr userDrawn="1"/>
        </p:nvCxnSpPr>
        <p:spPr>
          <a:xfrm>
            <a:off x="539552" y="908720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6084168" y="266812"/>
            <a:ext cx="2448272" cy="52322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algn="l">
              <a:defRPr lang="de-DE" sz="14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3960440" cy="7837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539552" y="1988840"/>
            <a:ext cx="3960440" cy="3951288"/>
          </a:xfrm>
        </p:spPr>
        <p:txBody>
          <a:bodyPr/>
          <a:lstStyle>
            <a:lvl1pPr>
              <a:buSzPct val="70000"/>
              <a:buFontTx/>
              <a:buBlip>
                <a:blip r:embed="rId3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3888432" cy="7837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Inhaltsplatzhalter 5"/>
          <p:cNvSpPr>
            <a:spLocks noGrp="1"/>
          </p:cNvSpPr>
          <p:nvPr>
            <p:ph sz="quarter" idx="4"/>
          </p:nvPr>
        </p:nvSpPr>
        <p:spPr>
          <a:xfrm>
            <a:off x="4644008" y="1988840"/>
            <a:ext cx="3888432" cy="3951288"/>
          </a:xfrm>
        </p:spPr>
        <p:txBody>
          <a:bodyPr/>
          <a:lstStyle>
            <a:lvl1pPr>
              <a:buSzPct val="70000"/>
              <a:buFontTx/>
              <a:buBlip>
                <a:blip r:embed="rId3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5" name="Grafik 14" descr="st_erbach_Logo_B_Kontur_300dpi.jpg"/>
          <p:cNvPicPr>
            <a:picLocks noChangeAspect="1"/>
          </p:cNvPicPr>
          <p:nvPr userDrawn="1"/>
        </p:nvPicPr>
        <p:blipFill>
          <a:blip r:embed="rId4" cstate="screen"/>
          <a:srcRect l="36560" b="7320"/>
          <a:stretch>
            <a:fillRect/>
          </a:stretch>
        </p:blipFill>
        <p:spPr>
          <a:xfrm>
            <a:off x="0" y="5665668"/>
            <a:ext cx="1062944" cy="1224136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5665775"/>
            <a:ext cx="1061716" cy="12241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1"/>
          <p:cNvSpPr>
            <a:spLocks noGrp="1"/>
          </p:cNvSpPr>
          <p:nvPr>
            <p:ph type="dt" sz="half" idx="10"/>
          </p:nvPr>
        </p:nvSpPr>
        <p:spPr>
          <a:xfrm>
            <a:off x="1043608" y="6669360"/>
            <a:ext cx="93610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smtClean="0"/>
              <a:t>27.06.2019</a:t>
            </a:r>
            <a:endParaRPr lang="de-DE" dirty="0"/>
          </a:p>
        </p:txBody>
      </p:sp>
      <p:sp>
        <p:nvSpPr>
          <p:cNvPr id="1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79712" y="6669360"/>
            <a:ext cx="5976664" cy="216024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2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669360"/>
            <a:ext cx="576064" cy="216024"/>
          </a:xfrm>
        </p:spPr>
        <p:txBody>
          <a:bodyPr/>
          <a:lstStyle>
            <a:lvl1pPr>
              <a:defRPr sz="1000"/>
            </a:lvl1pPr>
          </a:lstStyle>
          <a:p>
            <a:fld id="{A4628F38-E881-4EC7-867E-EE6AF326F18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07904" y="188640"/>
            <a:ext cx="1080120" cy="35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 descr="WM_WassermüllerGmbH.jpg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3707904" y="620688"/>
            <a:ext cx="1944216" cy="233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sichenfolie als Themenüber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268760"/>
            <a:ext cx="8534400" cy="4320480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CC31F-68EE-4563-99D3-2CB29D8EF9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800" y="836613"/>
            <a:ext cx="8534400" cy="5616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CC31F-68EE-4563-99D3-2CB29D8EF9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27.06.2019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Kommunales Starkregenrisikomanagement </a:t>
            </a:r>
            <a:r>
              <a:rPr lang="de-DE" dirty="0" err="1" smtClean="0"/>
              <a:t>Erbach</a:t>
            </a:r>
            <a:r>
              <a:rPr lang="de-DE" dirty="0" smtClean="0"/>
              <a:t> - Öffentliche Informationsveranstaltung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F38-E881-4EC7-867E-EE6AF326F1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8" r:id="rId3"/>
    <p:sldLayoutId id="2147483657" r:id="rId4"/>
    <p:sldLayoutId id="2147483656" r:id="rId5"/>
    <p:sldLayoutId id="2147483659" r:id="rId6"/>
    <p:sldLayoutId id="2147483660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\\sbs2011\daten\Erbach\Erbach\Starkregenmanagement\Dokumente\Sonstiges\Pr&#228;sentation\20190930%20B&#252;rgerinformation\08425039_ANI_UT_AUS_V_001_Erbach.mp4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de/url?sa=i&amp;rct=j&amp;q=&amp;esrc=s&amp;source=images&amp;cd=&amp;ved=2ahUKEwirypeG1PriAhUpIMUKHX0YAlsQjRx6BAgBEAU&amp;url=https://www.lithon.de/heim-garten/produkte?f%5bfinder_anwendung%5d%5b0%5d=4&amp;psig=AOvVaw3R4orwjVPpbYuoUdgj23tm&amp;ust=1561209299605553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08425039_UT_AUS_V_001_Ringingen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08425039_UT_AUS_V_001_Ringingen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de/url?sa=i&amp;rct=j&amp;q=&amp;esrc=s&amp;source=images&amp;cd=&amp;ved=2ahUKEwjx0bDU1PriAhXGzaQKHXbGDuQQjRx6BAgBEAU&amp;url=https://www.lubw.baden-wuerttemberg.de/klimawandel-und-anpassung/siedlungsentwaesserung&amp;psig=AOvVaw0rSADPcR_Q3ewxWpAkiMxl&amp;ust=156120945417703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hyperlink" Target="https://www.google.de/url?sa=i&amp;rct=j&amp;q=&amp;esrc=s&amp;source=images&amp;cd=&amp;ved=2ahUKEwirypeG1PriAhUpIMUKHX0YAlsQjRx6BAgBEAU&amp;url=https://www.lithon.de/heim-garten/produkte?f%5bfinder_anwendung%5d%5b0%5d=4&amp;psig=AOvVaw3R4orwjVPpbYuoUdgj23tm&amp;ust=1561209299605553" TargetMode="Externa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hochwasser-pass.com/Hochwasser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7463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Kommunales Starkregenrisikomanagement</a:t>
            </a:r>
            <a:br>
              <a:rPr lang="de-DE" dirty="0" smtClean="0"/>
            </a:br>
            <a:r>
              <a:rPr lang="de-DE" dirty="0" smtClean="0"/>
              <a:t>in Erbach</a:t>
            </a:r>
            <a:endParaRPr lang="de-DE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 smtClean="0">
                <a:solidFill>
                  <a:schemeClr val="accent1"/>
                </a:solidFill>
              </a:rPr>
              <a:t>Öffentliche Informationsveranstaltung</a:t>
            </a:r>
          </a:p>
          <a:p>
            <a:r>
              <a:rPr lang="de-DE" b="1" dirty="0" err="1" smtClean="0">
                <a:solidFill>
                  <a:schemeClr val="accent1"/>
                </a:solidFill>
              </a:rPr>
              <a:t>Erbach</a:t>
            </a:r>
            <a:endParaRPr lang="de-DE" b="1" dirty="0" smtClean="0">
              <a:solidFill>
                <a:schemeClr val="accent1"/>
              </a:solidFill>
            </a:endParaRPr>
          </a:p>
          <a:p>
            <a:r>
              <a:rPr lang="de-DE" sz="2800" dirty="0" smtClean="0">
                <a:solidFill>
                  <a:schemeClr val="accent1"/>
                </a:solidFill>
              </a:rPr>
              <a:t>30.09.2019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  <a:endParaRPr lang="de-DE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Wellenablauf extremes  Ereignis</a:t>
            </a:r>
          </a:p>
          <a:p>
            <a:pPr lvl="2"/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3" name="08425039_ANI_UT_AUS_V_001_Erbac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3608" y="1772816"/>
            <a:ext cx="7958858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Starkregengefahrenkarte – seltenes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Picture 2" descr="K:\Erbach\Erbach\Starkregenmanagement\Dokumente\Sonstiges\Präsentation\20190930 Bürgerinformation\08425039_UT_SEL_V_009_Erbach_1.png"/>
          <p:cNvPicPr>
            <a:picLocks noChangeAspect="1" noChangeArrowheads="1"/>
          </p:cNvPicPr>
          <p:nvPr/>
        </p:nvPicPr>
        <p:blipFill>
          <a:blip r:embed="rId2" cstate="print"/>
          <a:srcRect l="3596" t="4164" b="4476"/>
          <a:stretch>
            <a:fillRect/>
          </a:stretch>
        </p:blipFill>
        <p:spPr bwMode="auto">
          <a:xfrm>
            <a:off x="980930" y="1682146"/>
            <a:ext cx="7450089" cy="498721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6" y="3243740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Starkregengefahrenkarte – seltenes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5122" name="Picture 2" descr="K:\Erbach\Erbach\Starkregenmanagement\Dokumente\Sonstiges\Präsentation\20190930 Bürgerinformation\08425039_UT_SEL_V_011_Erbach_1.png"/>
          <p:cNvPicPr>
            <a:picLocks noChangeAspect="1" noChangeArrowheads="1"/>
          </p:cNvPicPr>
          <p:nvPr/>
        </p:nvPicPr>
        <p:blipFill>
          <a:blip r:embed="rId2" cstate="print"/>
          <a:srcRect l="3514" t="4378" b="4173"/>
          <a:stretch>
            <a:fillRect/>
          </a:stretch>
        </p:blipFill>
        <p:spPr bwMode="auto">
          <a:xfrm>
            <a:off x="1007702" y="1690667"/>
            <a:ext cx="7452729" cy="498957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78972" y="3243287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Starkregengefahrenkarte – seltenes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7170" name="Picture 2" descr="K:\Erbach\Erbach\Starkregenmanagement\Dokumente\Sonstiges\Präsentation\20190930 Bürgerinformation\08425039_UT_SEL_V_013_Erbach_1.png"/>
          <p:cNvPicPr>
            <a:picLocks noChangeAspect="1" noChangeArrowheads="1"/>
          </p:cNvPicPr>
          <p:nvPr/>
        </p:nvPicPr>
        <p:blipFill>
          <a:blip r:embed="rId2" cstate="print"/>
          <a:srcRect l="3574" t="4200" b="4459"/>
          <a:stretch>
            <a:fillRect/>
          </a:stretch>
        </p:blipFill>
        <p:spPr bwMode="auto">
          <a:xfrm>
            <a:off x="1008924" y="1700808"/>
            <a:ext cx="7379500" cy="493781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78972" y="3243287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Starkregengefahrenkarte – seltenes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8194" name="Picture 2" descr="K:\Erbach\Erbach\Starkregenmanagement\Dokumente\Sonstiges\Präsentation\20190930 Bürgerinformation\08425039_UT_SEL_V_014_Erbach_1.png"/>
          <p:cNvPicPr>
            <a:picLocks noChangeAspect="1" noChangeArrowheads="1"/>
          </p:cNvPicPr>
          <p:nvPr/>
        </p:nvPicPr>
        <p:blipFill>
          <a:blip r:embed="rId2" cstate="print"/>
          <a:srcRect l="3369" t="4234" b="4326"/>
          <a:stretch>
            <a:fillRect/>
          </a:stretch>
        </p:blipFill>
        <p:spPr bwMode="auto">
          <a:xfrm>
            <a:off x="971600" y="1682146"/>
            <a:ext cx="7429244" cy="496591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78972" y="3233956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Starkregengefahrenkarte – seltenes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146" name="Picture 2" descr="K:\Erbach\Erbach\Starkregenmanagement\Dokumente\Sonstiges\Präsentation\20190930 Bürgerinformation\08425039_UT_SEL_V_012_Erbach_1.png"/>
          <p:cNvPicPr>
            <a:picLocks noChangeAspect="1" noChangeArrowheads="1"/>
          </p:cNvPicPr>
          <p:nvPr/>
        </p:nvPicPr>
        <p:blipFill>
          <a:blip r:embed="rId2" cstate="print"/>
          <a:srcRect l="3533" t="4026" b="4080"/>
          <a:stretch>
            <a:fillRect/>
          </a:stretch>
        </p:blipFill>
        <p:spPr bwMode="auto">
          <a:xfrm>
            <a:off x="971600" y="1682146"/>
            <a:ext cx="7416824" cy="499067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78972" y="3243287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außergewöhnliches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2290" name="Picture 2" descr="K:\Erbach\Erbach\Starkregenmanagement\Dokumente\Sonstiges\Präsentation\20190930 Bürgerinformation\08425039_UT_AUS_V_009_Erbach_1.png"/>
          <p:cNvPicPr>
            <a:picLocks noChangeAspect="1" noChangeArrowheads="1"/>
          </p:cNvPicPr>
          <p:nvPr/>
        </p:nvPicPr>
        <p:blipFill>
          <a:blip r:embed="rId2" cstate="print"/>
          <a:srcRect l="3449" t="3799" b="4258"/>
          <a:stretch>
            <a:fillRect/>
          </a:stretch>
        </p:blipFill>
        <p:spPr bwMode="auto">
          <a:xfrm>
            <a:off x="971600" y="1700808"/>
            <a:ext cx="7386383" cy="496855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86491" y="3249472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außergewöhnliches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14338" name="Picture 2" descr="K:\Erbach\Erbach\Starkregenmanagement\Dokumente\Sonstiges\Präsentation\20190930 Bürgerinformation\08425039_UT_AUS_V_011_Erbach_1.png"/>
          <p:cNvPicPr>
            <a:picLocks noChangeAspect="1" noChangeArrowheads="1"/>
          </p:cNvPicPr>
          <p:nvPr/>
        </p:nvPicPr>
        <p:blipFill>
          <a:blip r:embed="rId2" cstate="print"/>
          <a:srcRect l="3589" t="3951" b="4243"/>
          <a:stretch>
            <a:fillRect/>
          </a:stretch>
        </p:blipFill>
        <p:spPr bwMode="auto">
          <a:xfrm>
            <a:off x="971600" y="1700808"/>
            <a:ext cx="7416824" cy="498880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86491" y="3249472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außergewöhnliches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6386" name="Picture 2" descr="K:\Erbach\Erbach\Starkregenmanagement\Dokumente\Sonstiges\Präsentation\20190930 Bürgerinformation\08425039_UT_AUS_V_013_Erbach_1.png"/>
          <p:cNvPicPr>
            <a:picLocks noChangeAspect="1" noChangeArrowheads="1"/>
          </p:cNvPicPr>
          <p:nvPr/>
        </p:nvPicPr>
        <p:blipFill>
          <a:blip r:embed="rId2" cstate="print"/>
          <a:srcRect l="3681" t="4148" b="4530"/>
          <a:stretch>
            <a:fillRect/>
          </a:stretch>
        </p:blipFill>
        <p:spPr bwMode="auto">
          <a:xfrm>
            <a:off x="971600" y="1700808"/>
            <a:ext cx="7416824" cy="496727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86491" y="3249472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außergewöhnliches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17410" name="Picture 2" descr="K:\Erbach\Erbach\Starkregenmanagement\Dokumente\Sonstiges\Präsentation\20190930 Bürgerinformation\08425039_UT_AUS_V_014_Erbach_1.png"/>
          <p:cNvPicPr>
            <a:picLocks noChangeAspect="1" noChangeArrowheads="1"/>
          </p:cNvPicPr>
          <p:nvPr/>
        </p:nvPicPr>
        <p:blipFill>
          <a:blip r:embed="rId2" cstate="print"/>
          <a:srcRect l="3388" t="3904" b="4058"/>
          <a:stretch>
            <a:fillRect/>
          </a:stretch>
        </p:blipFill>
        <p:spPr bwMode="auto">
          <a:xfrm>
            <a:off x="971600" y="1700808"/>
            <a:ext cx="7383408" cy="496855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86491" y="3249472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168" y="266812"/>
            <a:ext cx="2448272" cy="523220"/>
          </a:xfrm>
        </p:spPr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</a:p>
          <a:p>
            <a:pPr lvl="1"/>
            <a:r>
              <a:rPr lang="de-DE" dirty="0" smtClean="0"/>
              <a:t>Starkregenrisikomanagement – Wieso?</a:t>
            </a:r>
          </a:p>
          <a:p>
            <a:pPr lvl="1"/>
            <a:r>
              <a:rPr lang="de-DE" dirty="0" smtClean="0"/>
              <a:t>Bestandteile des kommunalen Starkregenrisikomanagements</a:t>
            </a:r>
          </a:p>
          <a:p>
            <a:pPr lvl="2"/>
            <a:r>
              <a:rPr lang="de-DE" dirty="0" smtClean="0"/>
              <a:t>Gefährdungsanalyse  ∕∕</a:t>
            </a:r>
            <a:r>
              <a:rPr lang="de-DE" i="1" dirty="0" smtClean="0">
                <a:solidFill>
                  <a:schemeClr val="accent1"/>
                </a:solidFill>
              </a:rPr>
              <a:t> PROAQUA</a:t>
            </a:r>
          </a:p>
          <a:p>
            <a:pPr lvl="2"/>
            <a:r>
              <a:rPr lang="de-DE" dirty="0" smtClean="0"/>
              <a:t>Risikoanalyse 	 ∕∕</a:t>
            </a:r>
            <a:r>
              <a:rPr lang="de-DE" i="1" dirty="0" smtClean="0">
                <a:solidFill>
                  <a:schemeClr val="accent1"/>
                </a:solidFill>
              </a:rPr>
              <a:t> PROAQUA</a:t>
            </a:r>
          </a:p>
          <a:p>
            <a:pPr lvl="2"/>
            <a:r>
              <a:rPr lang="de-DE" dirty="0" smtClean="0"/>
              <a:t>Handlungskonzept	 ∕∕</a:t>
            </a:r>
            <a:r>
              <a:rPr lang="de-DE" i="1" dirty="0" smtClean="0">
                <a:solidFill>
                  <a:schemeClr val="accent1"/>
                </a:solidFill>
              </a:rPr>
              <a:t> WASSERMÜLLER Ulm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F38-E881-4EC7-867E-EE6AF326F18D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außergewöhnliches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15362" name="Picture 2" descr="K:\Erbach\Erbach\Starkregenmanagement\Dokumente\Sonstiges\Präsentation\20190930 Bürgerinformation\08425039_UT_AUS_V_012_Erbach_1.png"/>
          <p:cNvPicPr>
            <a:picLocks noChangeAspect="1" noChangeArrowheads="1"/>
          </p:cNvPicPr>
          <p:nvPr/>
        </p:nvPicPr>
        <p:blipFill>
          <a:blip r:embed="rId2" cstate="print"/>
          <a:srcRect l="3463" t="4280" b="4233"/>
          <a:stretch>
            <a:fillRect/>
          </a:stretch>
        </p:blipFill>
        <p:spPr bwMode="auto">
          <a:xfrm>
            <a:off x="1004935" y="1691755"/>
            <a:ext cx="7383489" cy="494270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86491" y="3240419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extremes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21506" name="Picture 2" descr="K:\Erbach\Erbach\Starkregenmanagement\Dokumente\Sonstiges\Präsentation\20190930 Bürgerinformation\08425039_UT_EXT_V_009_Erbach_1.png"/>
          <p:cNvPicPr>
            <a:picLocks noChangeAspect="1" noChangeArrowheads="1"/>
          </p:cNvPicPr>
          <p:nvPr/>
        </p:nvPicPr>
        <p:blipFill>
          <a:blip r:embed="rId2" cstate="print"/>
          <a:srcRect l="3372" t="3926" b="4310"/>
          <a:stretch>
            <a:fillRect/>
          </a:stretch>
        </p:blipFill>
        <p:spPr bwMode="auto">
          <a:xfrm>
            <a:off x="971600" y="1695690"/>
            <a:ext cx="7414310" cy="497367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4700" y="3261949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extremes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23554" name="Picture 2" descr="K:\Erbach\Erbach\Starkregenmanagement\Dokumente\Sonstiges\Präsentation\20190930 Bürgerinformation\08425039_UT_EXT_V_011_Erbach_1.png"/>
          <p:cNvPicPr>
            <a:picLocks noChangeAspect="1" noChangeArrowheads="1"/>
          </p:cNvPicPr>
          <p:nvPr/>
        </p:nvPicPr>
        <p:blipFill>
          <a:blip r:embed="rId2" cstate="print"/>
          <a:srcRect l="3533" t="4222" b="4414"/>
          <a:stretch>
            <a:fillRect/>
          </a:stretch>
        </p:blipFill>
        <p:spPr bwMode="auto">
          <a:xfrm>
            <a:off x="971600" y="1700808"/>
            <a:ext cx="7426698" cy="496855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4700" y="3253071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extremes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25602" name="Picture 2" descr="K:\Erbach\Erbach\Starkregenmanagement\Dokumente\Sonstiges\Präsentation\20190930 Bürgerinformation\08425039_UT_EXT_V_013_Erbach_1.png"/>
          <p:cNvPicPr>
            <a:picLocks noChangeAspect="1" noChangeArrowheads="1"/>
          </p:cNvPicPr>
          <p:nvPr/>
        </p:nvPicPr>
        <p:blipFill>
          <a:blip r:embed="rId2" cstate="print"/>
          <a:srcRect l="3546" t="4351" b="4233"/>
          <a:stretch>
            <a:fillRect/>
          </a:stretch>
        </p:blipFill>
        <p:spPr bwMode="auto">
          <a:xfrm>
            <a:off x="971600" y="1700808"/>
            <a:ext cx="7421554" cy="496855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95822" y="3253071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extremes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26626" name="Picture 2" descr="K:\Erbach\Erbach\Starkregenmanagement\Dokumente\Sonstiges\Präsentation\20190930 Bürgerinformation\08425039_UT_EXT_V_014_Erbach_1.png"/>
          <p:cNvPicPr>
            <a:picLocks noChangeAspect="1" noChangeArrowheads="1"/>
          </p:cNvPicPr>
          <p:nvPr/>
        </p:nvPicPr>
        <p:blipFill>
          <a:blip r:embed="rId2" cstate="print"/>
          <a:srcRect l="3598" t="4182" b="4309"/>
          <a:stretch>
            <a:fillRect/>
          </a:stretch>
        </p:blipFill>
        <p:spPr bwMode="auto">
          <a:xfrm>
            <a:off x="971600" y="1700808"/>
            <a:ext cx="7416824" cy="497310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4700" y="3261949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extremes Ereignis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24578" name="Picture 2" descr="K:\Erbach\Erbach\Starkregenmanagement\Dokumente\Sonstiges\Präsentation\20190930 Bürgerinformation\08425039_UT_EXT_V_012_Erbach_1.png"/>
          <p:cNvPicPr>
            <a:picLocks noChangeAspect="1" noChangeArrowheads="1"/>
          </p:cNvPicPr>
          <p:nvPr/>
        </p:nvPicPr>
        <p:blipFill>
          <a:blip r:embed="rId2" cstate="print"/>
          <a:srcRect l="3577" t="4116" b="4268"/>
          <a:stretch>
            <a:fillRect/>
          </a:stretch>
        </p:blipFill>
        <p:spPr bwMode="auto">
          <a:xfrm>
            <a:off x="971600" y="1700808"/>
            <a:ext cx="7402878" cy="496855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86944" y="3253071"/>
            <a:ext cx="2232248" cy="323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r>
              <a:rPr lang="de-DE" sz="3200" dirty="0" smtClean="0"/>
              <a:t>Risikoanalyse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556792"/>
            <a:ext cx="8496944" cy="315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323528" y="4797152"/>
            <a:ext cx="5472608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ctr" anchorCtr="1">
            <a:spAutoFit/>
          </a:bodyPr>
          <a:lstStyle/>
          <a:p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Bildquelle: Leitfaden Kommunales Starkregenrisikomanagement in Baden-Württemberg</a:t>
            </a:r>
          </a:p>
        </p:txBody>
      </p:sp>
      <p:sp>
        <p:nvSpPr>
          <p:cNvPr id="20" name="Freihandform 19"/>
          <p:cNvSpPr/>
          <p:nvPr/>
        </p:nvSpPr>
        <p:spPr>
          <a:xfrm>
            <a:off x="1331640" y="1988840"/>
            <a:ext cx="3528392" cy="2664296"/>
          </a:xfrm>
          <a:custGeom>
            <a:avLst/>
            <a:gdLst>
              <a:gd name="connsiteX0" fmla="*/ 0 w 2016224"/>
              <a:gd name="connsiteY0" fmla="*/ 0 h 1224136"/>
              <a:gd name="connsiteX1" fmla="*/ 2016224 w 2016224"/>
              <a:gd name="connsiteY1" fmla="*/ 0 h 1224136"/>
              <a:gd name="connsiteX2" fmla="*/ 2016224 w 2016224"/>
              <a:gd name="connsiteY2" fmla="*/ 1224136 h 1224136"/>
              <a:gd name="connsiteX3" fmla="*/ 0 w 2016224"/>
              <a:gd name="connsiteY3" fmla="*/ 1224136 h 1224136"/>
              <a:gd name="connsiteX4" fmla="*/ 0 w 2016224"/>
              <a:gd name="connsiteY4" fmla="*/ 0 h 1224136"/>
              <a:gd name="connsiteX0" fmla="*/ 0 w 2016224"/>
              <a:gd name="connsiteY0" fmla="*/ 0 h 1224136"/>
              <a:gd name="connsiteX1" fmla="*/ 2016224 w 2016224"/>
              <a:gd name="connsiteY1" fmla="*/ 0 h 1224136"/>
              <a:gd name="connsiteX2" fmla="*/ 2016224 w 2016224"/>
              <a:gd name="connsiteY2" fmla="*/ 1224136 h 1224136"/>
              <a:gd name="connsiteX3" fmla="*/ 685455 w 2016224"/>
              <a:gd name="connsiteY3" fmla="*/ 1219581 h 1224136"/>
              <a:gd name="connsiteX4" fmla="*/ 0 w 2016224"/>
              <a:gd name="connsiteY4" fmla="*/ 1224136 h 1224136"/>
              <a:gd name="connsiteX5" fmla="*/ 0 w 2016224"/>
              <a:gd name="connsiteY5" fmla="*/ 0 h 1224136"/>
              <a:gd name="connsiteX0" fmla="*/ 0 w 2016224"/>
              <a:gd name="connsiteY0" fmla="*/ 0 h 1584176"/>
              <a:gd name="connsiteX1" fmla="*/ 2016224 w 2016224"/>
              <a:gd name="connsiteY1" fmla="*/ 0 h 1584176"/>
              <a:gd name="connsiteX2" fmla="*/ 2016224 w 2016224"/>
              <a:gd name="connsiteY2" fmla="*/ 1224136 h 1584176"/>
              <a:gd name="connsiteX3" fmla="*/ 0 w 2016224"/>
              <a:gd name="connsiteY3" fmla="*/ 1584176 h 1584176"/>
              <a:gd name="connsiteX4" fmla="*/ 0 w 2016224"/>
              <a:gd name="connsiteY4" fmla="*/ 1224136 h 1584176"/>
              <a:gd name="connsiteX5" fmla="*/ 0 w 2016224"/>
              <a:gd name="connsiteY5" fmla="*/ 0 h 1584176"/>
              <a:gd name="connsiteX0" fmla="*/ 0 w 2016224"/>
              <a:gd name="connsiteY0" fmla="*/ 0 h 1440160"/>
              <a:gd name="connsiteX1" fmla="*/ 2016224 w 2016224"/>
              <a:gd name="connsiteY1" fmla="*/ 0 h 1440160"/>
              <a:gd name="connsiteX2" fmla="*/ 2016224 w 2016224"/>
              <a:gd name="connsiteY2" fmla="*/ 1224136 h 1440160"/>
              <a:gd name="connsiteX3" fmla="*/ 0 w 2016224"/>
              <a:gd name="connsiteY3" fmla="*/ 1440160 h 1440160"/>
              <a:gd name="connsiteX4" fmla="*/ 0 w 2016224"/>
              <a:gd name="connsiteY4" fmla="*/ 1224136 h 1440160"/>
              <a:gd name="connsiteX5" fmla="*/ 0 w 2016224"/>
              <a:gd name="connsiteY5" fmla="*/ 0 h 1440160"/>
              <a:gd name="connsiteX0" fmla="*/ 0 w 2016224"/>
              <a:gd name="connsiteY0" fmla="*/ 0 h 1440160"/>
              <a:gd name="connsiteX1" fmla="*/ 2016224 w 2016224"/>
              <a:gd name="connsiteY1" fmla="*/ 0 h 1440160"/>
              <a:gd name="connsiteX2" fmla="*/ 2016224 w 2016224"/>
              <a:gd name="connsiteY2" fmla="*/ 1224136 h 1440160"/>
              <a:gd name="connsiteX3" fmla="*/ 404718 w 2016224"/>
              <a:gd name="connsiteY3" fmla="*/ 1412086 h 1440160"/>
              <a:gd name="connsiteX4" fmla="*/ 0 w 2016224"/>
              <a:gd name="connsiteY4" fmla="*/ 1440160 h 1440160"/>
              <a:gd name="connsiteX5" fmla="*/ 0 w 2016224"/>
              <a:gd name="connsiteY5" fmla="*/ 1224136 h 1440160"/>
              <a:gd name="connsiteX6" fmla="*/ 0 w 2016224"/>
              <a:gd name="connsiteY6" fmla="*/ 0 h 1440160"/>
              <a:gd name="connsiteX0" fmla="*/ 1512168 w 3528392"/>
              <a:gd name="connsiteY0" fmla="*/ 0 h 1440160"/>
              <a:gd name="connsiteX1" fmla="*/ 3528392 w 3528392"/>
              <a:gd name="connsiteY1" fmla="*/ 0 h 1440160"/>
              <a:gd name="connsiteX2" fmla="*/ 3528392 w 3528392"/>
              <a:gd name="connsiteY2" fmla="*/ 1224136 h 1440160"/>
              <a:gd name="connsiteX3" fmla="*/ 0 w 3528392"/>
              <a:gd name="connsiteY3" fmla="*/ 1440160 h 1440160"/>
              <a:gd name="connsiteX4" fmla="*/ 1512168 w 3528392"/>
              <a:gd name="connsiteY4" fmla="*/ 1440160 h 1440160"/>
              <a:gd name="connsiteX5" fmla="*/ 1512168 w 3528392"/>
              <a:gd name="connsiteY5" fmla="*/ 1224136 h 1440160"/>
              <a:gd name="connsiteX6" fmla="*/ 1512168 w 3528392"/>
              <a:gd name="connsiteY6" fmla="*/ 0 h 1440160"/>
              <a:gd name="connsiteX0" fmla="*/ 1512168 w 3528392"/>
              <a:gd name="connsiteY0" fmla="*/ 0 h 1440160"/>
              <a:gd name="connsiteX1" fmla="*/ 3528392 w 3528392"/>
              <a:gd name="connsiteY1" fmla="*/ 0 h 1440160"/>
              <a:gd name="connsiteX2" fmla="*/ 3528392 w 3528392"/>
              <a:gd name="connsiteY2" fmla="*/ 1224136 h 1440160"/>
              <a:gd name="connsiteX3" fmla="*/ 1379476 w 3528392"/>
              <a:gd name="connsiteY3" fmla="*/ 1363960 h 1440160"/>
              <a:gd name="connsiteX4" fmla="*/ 0 w 3528392"/>
              <a:gd name="connsiteY4" fmla="*/ 1440160 h 1440160"/>
              <a:gd name="connsiteX5" fmla="*/ 1512168 w 3528392"/>
              <a:gd name="connsiteY5" fmla="*/ 1440160 h 1440160"/>
              <a:gd name="connsiteX6" fmla="*/ 1512168 w 3528392"/>
              <a:gd name="connsiteY6" fmla="*/ 1224136 h 1440160"/>
              <a:gd name="connsiteX7" fmla="*/ 1512168 w 3528392"/>
              <a:gd name="connsiteY7" fmla="*/ 0 h 1440160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0 w 3528392"/>
              <a:gd name="connsiteY3" fmla="*/ 2664296 h 2664296"/>
              <a:gd name="connsiteX4" fmla="*/ 0 w 3528392"/>
              <a:gd name="connsiteY4" fmla="*/ 1440160 h 2664296"/>
              <a:gd name="connsiteX5" fmla="*/ 1512168 w 3528392"/>
              <a:gd name="connsiteY5" fmla="*/ 1440160 h 2664296"/>
              <a:gd name="connsiteX6" fmla="*/ 1512168 w 3528392"/>
              <a:gd name="connsiteY6" fmla="*/ 1224136 h 2664296"/>
              <a:gd name="connsiteX7" fmla="*/ 1512168 w 3528392"/>
              <a:gd name="connsiteY7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0149 w 3528392"/>
              <a:gd name="connsiteY3" fmla="*/ 1363960 h 2664296"/>
              <a:gd name="connsiteX4" fmla="*/ 0 w 3528392"/>
              <a:gd name="connsiteY4" fmla="*/ 2664296 h 2664296"/>
              <a:gd name="connsiteX5" fmla="*/ 0 w 3528392"/>
              <a:gd name="connsiteY5" fmla="*/ 1440160 h 2664296"/>
              <a:gd name="connsiteX6" fmla="*/ 1512168 w 3528392"/>
              <a:gd name="connsiteY6" fmla="*/ 1440160 h 2664296"/>
              <a:gd name="connsiteX7" fmla="*/ 1512168 w 3528392"/>
              <a:gd name="connsiteY7" fmla="*/ 1224136 h 2664296"/>
              <a:gd name="connsiteX8" fmla="*/ 1512168 w 3528392"/>
              <a:gd name="connsiteY8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0 w 3528392"/>
              <a:gd name="connsiteY4" fmla="*/ 2664296 h 2664296"/>
              <a:gd name="connsiteX5" fmla="*/ 0 w 3528392"/>
              <a:gd name="connsiteY5" fmla="*/ 1440160 h 2664296"/>
              <a:gd name="connsiteX6" fmla="*/ 1512168 w 3528392"/>
              <a:gd name="connsiteY6" fmla="*/ 1440160 h 2664296"/>
              <a:gd name="connsiteX7" fmla="*/ 1512168 w 3528392"/>
              <a:gd name="connsiteY7" fmla="*/ 1224136 h 2664296"/>
              <a:gd name="connsiteX8" fmla="*/ 1512168 w 3528392"/>
              <a:gd name="connsiteY8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2935560 w 3528392"/>
              <a:gd name="connsiteY4" fmla="*/ 133187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3168352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2952328 w 3528392"/>
              <a:gd name="connsiteY3" fmla="*/ 1224136 h 2664296"/>
              <a:gd name="connsiteX4" fmla="*/ 3168352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2952328 w 3528392"/>
              <a:gd name="connsiteY3" fmla="*/ 1224136 h 2664296"/>
              <a:gd name="connsiteX4" fmla="*/ 2952328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392" h="2664296">
                <a:moveTo>
                  <a:pt x="1512168" y="0"/>
                </a:moveTo>
                <a:lnTo>
                  <a:pt x="3528392" y="0"/>
                </a:lnTo>
                <a:lnTo>
                  <a:pt x="3528392" y="1224136"/>
                </a:lnTo>
                <a:lnTo>
                  <a:pt x="2952328" y="1224136"/>
                </a:lnTo>
                <a:lnTo>
                  <a:pt x="2952328" y="2664296"/>
                </a:lnTo>
                <a:lnTo>
                  <a:pt x="0" y="2664296"/>
                </a:lnTo>
                <a:lnTo>
                  <a:pt x="0" y="1440160"/>
                </a:lnTo>
                <a:lnTo>
                  <a:pt x="1512168" y="1440160"/>
                </a:lnTo>
                <a:lnTo>
                  <a:pt x="1512168" y="1224136"/>
                </a:lnTo>
                <a:lnTo>
                  <a:pt x="1512168" y="0"/>
                </a:lnTo>
                <a:close/>
              </a:path>
            </a:pathLst>
          </a:custGeom>
          <a:noFill/>
          <a:ln w="53975">
            <a:solidFill>
              <a:srgbClr val="3FFF9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2843808" y="1556792"/>
            <a:ext cx="2016224" cy="360040"/>
          </a:xfrm>
          <a:prstGeom prst="rect">
            <a:avLst/>
          </a:prstGeom>
          <a:solidFill>
            <a:srgbClr val="3FFF96"/>
          </a:solidFill>
          <a:ln w="539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Risikoanalyse</a:t>
            </a:r>
            <a:endParaRPr lang="de-D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Analyse des Schadenpotenzials</a:t>
            </a: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28</a:t>
            </a:fld>
            <a:endParaRPr lang="de-DE"/>
          </a:p>
        </p:txBody>
      </p:sp>
      <p:graphicFrame>
        <p:nvGraphicFramePr>
          <p:cNvPr id="6" name="Diagramm 5"/>
          <p:cNvGraphicFramePr/>
          <p:nvPr/>
        </p:nvGraphicFramePr>
        <p:xfrm>
          <a:off x="3059832" y="2348880"/>
          <a:ext cx="266429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 8"/>
          <p:cNvGraphicFramePr/>
          <p:nvPr/>
        </p:nvGraphicFramePr>
        <p:xfrm>
          <a:off x="304800" y="1397000"/>
          <a:ext cx="8515350" cy="505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059832" y="1166018"/>
            <a:ext cx="5832648" cy="521531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Die meisten betroffenen Objekte sind privat oder gewerblich genutzt</a:t>
            </a:r>
          </a:p>
          <a:p>
            <a:r>
              <a:rPr lang="de-DE" dirty="0" smtClean="0"/>
              <a:t>Eigentümer oder Betreiber sind für die individuelle Risikobewertung verantwortlich</a:t>
            </a:r>
          </a:p>
          <a:p>
            <a:r>
              <a:rPr lang="de-DE" dirty="0" smtClean="0"/>
              <a:t>Schutzmaßnahmen sind Aufgabe des Betroffenen! </a:t>
            </a:r>
          </a:p>
          <a:p>
            <a:pPr lvl="1"/>
            <a:r>
              <a:rPr lang="de-DE" dirty="0" smtClean="0"/>
              <a:t>§ 5 Abs. 2 WHG - Allgemeine Sorgfaltspflichten</a:t>
            </a:r>
          </a:p>
          <a:p>
            <a:r>
              <a:rPr lang="de-DE" dirty="0" smtClean="0"/>
              <a:t>Die Starkregengefahrenkarten sind ein Hilfsmittel für die Beurteilung</a:t>
            </a:r>
          </a:p>
          <a:p>
            <a:r>
              <a:rPr lang="de-DE" dirty="0" smtClean="0"/>
              <a:t>Voraussetzung:</a:t>
            </a:r>
            <a:br>
              <a:rPr lang="de-DE" dirty="0" smtClean="0"/>
            </a:br>
            <a:r>
              <a:rPr lang="de-DE" dirty="0" smtClean="0"/>
              <a:t>Diese sind für den Bürger zugänglich!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29</a:t>
            </a:fld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395536" y="2276872"/>
            <a:ext cx="2447872" cy="2524003"/>
            <a:chOff x="6067476" y="1277052"/>
            <a:chExt cx="2447872" cy="2524003"/>
          </a:xfrm>
        </p:grpSpPr>
        <p:sp>
          <p:nvSpPr>
            <p:cNvPr id="19" name="Ellipse 18"/>
            <p:cNvSpPr/>
            <p:nvPr/>
          </p:nvSpPr>
          <p:spPr>
            <a:xfrm>
              <a:off x="6067476" y="1277052"/>
              <a:ext cx="2447872" cy="2524003"/>
            </a:xfrm>
            <a:prstGeom prst="ellips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Ellipse 4"/>
            <p:cNvSpPr/>
            <p:nvPr/>
          </p:nvSpPr>
          <p:spPr>
            <a:xfrm>
              <a:off x="6425959" y="1646683"/>
              <a:ext cx="1730906" cy="1784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 smtClean="0"/>
                <a:t>Private Risikoanalyse</a:t>
              </a:r>
              <a:endParaRPr lang="de-DE" sz="24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r>
              <a:rPr lang="de-DE" sz="3200" dirty="0" smtClean="0"/>
              <a:t>Starkregenrisikomanagement – Wieso?</a:t>
            </a:r>
          </a:p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Analyse des Schadenpotenzials</a:t>
            </a: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30</a:t>
            </a:fld>
            <a:endParaRPr lang="de-DE"/>
          </a:p>
        </p:txBody>
      </p:sp>
      <p:graphicFrame>
        <p:nvGraphicFramePr>
          <p:cNvPr id="6" name="Diagramm 5"/>
          <p:cNvGraphicFramePr/>
          <p:nvPr/>
        </p:nvGraphicFramePr>
        <p:xfrm>
          <a:off x="3059832" y="2348880"/>
          <a:ext cx="266429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m 18"/>
          <p:cNvGraphicFramePr/>
          <p:nvPr/>
        </p:nvGraphicFramePr>
        <p:xfrm>
          <a:off x="304800" y="1397000"/>
          <a:ext cx="8515350" cy="505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556792"/>
            <a:ext cx="8496944" cy="315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323528" y="4797152"/>
            <a:ext cx="5472608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ctr" anchorCtr="1">
            <a:spAutoFit/>
          </a:bodyPr>
          <a:lstStyle/>
          <a:p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Bildquelle: Leitfaden Kommunales Starkregenrisikomanagement in Baden-Württemberg</a:t>
            </a:r>
          </a:p>
        </p:txBody>
      </p:sp>
      <p:sp>
        <p:nvSpPr>
          <p:cNvPr id="19" name="Rechteck 18"/>
          <p:cNvSpPr/>
          <p:nvPr/>
        </p:nvSpPr>
        <p:spPr>
          <a:xfrm>
            <a:off x="467544" y="1988840"/>
            <a:ext cx="2376264" cy="1224136"/>
          </a:xfrm>
          <a:prstGeom prst="rect">
            <a:avLst/>
          </a:prstGeom>
          <a:noFill/>
          <a:ln w="53975">
            <a:solidFill>
              <a:srgbClr val="F7A3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1331640" y="1988840"/>
            <a:ext cx="3528392" cy="2664296"/>
          </a:xfrm>
          <a:custGeom>
            <a:avLst/>
            <a:gdLst>
              <a:gd name="connsiteX0" fmla="*/ 0 w 2016224"/>
              <a:gd name="connsiteY0" fmla="*/ 0 h 1224136"/>
              <a:gd name="connsiteX1" fmla="*/ 2016224 w 2016224"/>
              <a:gd name="connsiteY1" fmla="*/ 0 h 1224136"/>
              <a:gd name="connsiteX2" fmla="*/ 2016224 w 2016224"/>
              <a:gd name="connsiteY2" fmla="*/ 1224136 h 1224136"/>
              <a:gd name="connsiteX3" fmla="*/ 0 w 2016224"/>
              <a:gd name="connsiteY3" fmla="*/ 1224136 h 1224136"/>
              <a:gd name="connsiteX4" fmla="*/ 0 w 2016224"/>
              <a:gd name="connsiteY4" fmla="*/ 0 h 1224136"/>
              <a:gd name="connsiteX0" fmla="*/ 0 w 2016224"/>
              <a:gd name="connsiteY0" fmla="*/ 0 h 1224136"/>
              <a:gd name="connsiteX1" fmla="*/ 2016224 w 2016224"/>
              <a:gd name="connsiteY1" fmla="*/ 0 h 1224136"/>
              <a:gd name="connsiteX2" fmla="*/ 2016224 w 2016224"/>
              <a:gd name="connsiteY2" fmla="*/ 1224136 h 1224136"/>
              <a:gd name="connsiteX3" fmla="*/ 685455 w 2016224"/>
              <a:gd name="connsiteY3" fmla="*/ 1219581 h 1224136"/>
              <a:gd name="connsiteX4" fmla="*/ 0 w 2016224"/>
              <a:gd name="connsiteY4" fmla="*/ 1224136 h 1224136"/>
              <a:gd name="connsiteX5" fmla="*/ 0 w 2016224"/>
              <a:gd name="connsiteY5" fmla="*/ 0 h 1224136"/>
              <a:gd name="connsiteX0" fmla="*/ 0 w 2016224"/>
              <a:gd name="connsiteY0" fmla="*/ 0 h 1584176"/>
              <a:gd name="connsiteX1" fmla="*/ 2016224 w 2016224"/>
              <a:gd name="connsiteY1" fmla="*/ 0 h 1584176"/>
              <a:gd name="connsiteX2" fmla="*/ 2016224 w 2016224"/>
              <a:gd name="connsiteY2" fmla="*/ 1224136 h 1584176"/>
              <a:gd name="connsiteX3" fmla="*/ 0 w 2016224"/>
              <a:gd name="connsiteY3" fmla="*/ 1584176 h 1584176"/>
              <a:gd name="connsiteX4" fmla="*/ 0 w 2016224"/>
              <a:gd name="connsiteY4" fmla="*/ 1224136 h 1584176"/>
              <a:gd name="connsiteX5" fmla="*/ 0 w 2016224"/>
              <a:gd name="connsiteY5" fmla="*/ 0 h 1584176"/>
              <a:gd name="connsiteX0" fmla="*/ 0 w 2016224"/>
              <a:gd name="connsiteY0" fmla="*/ 0 h 1440160"/>
              <a:gd name="connsiteX1" fmla="*/ 2016224 w 2016224"/>
              <a:gd name="connsiteY1" fmla="*/ 0 h 1440160"/>
              <a:gd name="connsiteX2" fmla="*/ 2016224 w 2016224"/>
              <a:gd name="connsiteY2" fmla="*/ 1224136 h 1440160"/>
              <a:gd name="connsiteX3" fmla="*/ 0 w 2016224"/>
              <a:gd name="connsiteY3" fmla="*/ 1440160 h 1440160"/>
              <a:gd name="connsiteX4" fmla="*/ 0 w 2016224"/>
              <a:gd name="connsiteY4" fmla="*/ 1224136 h 1440160"/>
              <a:gd name="connsiteX5" fmla="*/ 0 w 2016224"/>
              <a:gd name="connsiteY5" fmla="*/ 0 h 1440160"/>
              <a:gd name="connsiteX0" fmla="*/ 0 w 2016224"/>
              <a:gd name="connsiteY0" fmla="*/ 0 h 1440160"/>
              <a:gd name="connsiteX1" fmla="*/ 2016224 w 2016224"/>
              <a:gd name="connsiteY1" fmla="*/ 0 h 1440160"/>
              <a:gd name="connsiteX2" fmla="*/ 2016224 w 2016224"/>
              <a:gd name="connsiteY2" fmla="*/ 1224136 h 1440160"/>
              <a:gd name="connsiteX3" fmla="*/ 404718 w 2016224"/>
              <a:gd name="connsiteY3" fmla="*/ 1412086 h 1440160"/>
              <a:gd name="connsiteX4" fmla="*/ 0 w 2016224"/>
              <a:gd name="connsiteY4" fmla="*/ 1440160 h 1440160"/>
              <a:gd name="connsiteX5" fmla="*/ 0 w 2016224"/>
              <a:gd name="connsiteY5" fmla="*/ 1224136 h 1440160"/>
              <a:gd name="connsiteX6" fmla="*/ 0 w 2016224"/>
              <a:gd name="connsiteY6" fmla="*/ 0 h 1440160"/>
              <a:gd name="connsiteX0" fmla="*/ 1512168 w 3528392"/>
              <a:gd name="connsiteY0" fmla="*/ 0 h 1440160"/>
              <a:gd name="connsiteX1" fmla="*/ 3528392 w 3528392"/>
              <a:gd name="connsiteY1" fmla="*/ 0 h 1440160"/>
              <a:gd name="connsiteX2" fmla="*/ 3528392 w 3528392"/>
              <a:gd name="connsiteY2" fmla="*/ 1224136 h 1440160"/>
              <a:gd name="connsiteX3" fmla="*/ 0 w 3528392"/>
              <a:gd name="connsiteY3" fmla="*/ 1440160 h 1440160"/>
              <a:gd name="connsiteX4" fmla="*/ 1512168 w 3528392"/>
              <a:gd name="connsiteY4" fmla="*/ 1440160 h 1440160"/>
              <a:gd name="connsiteX5" fmla="*/ 1512168 w 3528392"/>
              <a:gd name="connsiteY5" fmla="*/ 1224136 h 1440160"/>
              <a:gd name="connsiteX6" fmla="*/ 1512168 w 3528392"/>
              <a:gd name="connsiteY6" fmla="*/ 0 h 1440160"/>
              <a:gd name="connsiteX0" fmla="*/ 1512168 w 3528392"/>
              <a:gd name="connsiteY0" fmla="*/ 0 h 1440160"/>
              <a:gd name="connsiteX1" fmla="*/ 3528392 w 3528392"/>
              <a:gd name="connsiteY1" fmla="*/ 0 h 1440160"/>
              <a:gd name="connsiteX2" fmla="*/ 3528392 w 3528392"/>
              <a:gd name="connsiteY2" fmla="*/ 1224136 h 1440160"/>
              <a:gd name="connsiteX3" fmla="*/ 1379476 w 3528392"/>
              <a:gd name="connsiteY3" fmla="*/ 1363960 h 1440160"/>
              <a:gd name="connsiteX4" fmla="*/ 0 w 3528392"/>
              <a:gd name="connsiteY4" fmla="*/ 1440160 h 1440160"/>
              <a:gd name="connsiteX5" fmla="*/ 1512168 w 3528392"/>
              <a:gd name="connsiteY5" fmla="*/ 1440160 h 1440160"/>
              <a:gd name="connsiteX6" fmla="*/ 1512168 w 3528392"/>
              <a:gd name="connsiteY6" fmla="*/ 1224136 h 1440160"/>
              <a:gd name="connsiteX7" fmla="*/ 1512168 w 3528392"/>
              <a:gd name="connsiteY7" fmla="*/ 0 h 1440160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0 w 3528392"/>
              <a:gd name="connsiteY3" fmla="*/ 2664296 h 2664296"/>
              <a:gd name="connsiteX4" fmla="*/ 0 w 3528392"/>
              <a:gd name="connsiteY4" fmla="*/ 1440160 h 2664296"/>
              <a:gd name="connsiteX5" fmla="*/ 1512168 w 3528392"/>
              <a:gd name="connsiteY5" fmla="*/ 1440160 h 2664296"/>
              <a:gd name="connsiteX6" fmla="*/ 1512168 w 3528392"/>
              <a:gd name="connsiteY6" fmla="*/ 1224136 h 2664296"/>
              <a:gd name="connsiteX7" fmla="*/ 1512168 w 3528392"/>
              <a:gd name="connsiteY7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0149 w 3528392"/>
              <a:gd name="connsiteY3" fmla="*/ 1363960 h 2664296"/>
              <a:gd name="connsiteX4" fmla="*/ 0 w 3528392"/>
              <a:gd name="connsiteY4" fmla="*/ 2664296 h 2664296"/>
              <a:gd name="connsiteX5" fmla="*/ 0 w 3528392"/>
              <a:gd name="connsiteY5" fmla="*/ 1440160 h 2664296"/>
              <a:gd name="connsiteX6" fmla="*/ 1512168 w 3528392"/>
              <a:gd name="connsiteY6" fmla="*/ 1440160 h 2664296"/>
              <a:gd name="connsiteX7" fmla="*/ 1512168 w 3528392"/>
              <a:gd name="connsiteY7" fmla="*/ 1224136 h 2664296"/>
              <a:gd name="connsiteX8" fmla="*/ 1512168 w 3528392"/>
              <a:gd name="connsiteY8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0 w 3528392"/>
              <a:gd name="connsiteY4" fmla="*/ 2664296 h 2664296"/>
              <a:gd name="connsiteX5" fmla="*/ 0 w 3528392"/>
              <a:gd name="connsiteY5" fmla="*/ 1440160 h 2664296"/>
              <a:gd name="connsiteX6" fmla="*/ 1512168 w 3528392"/>
              <a:gd name="connsiteY6" fmla="*/ 1440160 h 2664296"/>
              <a:gd name="connsiteX7" fmla="*/ 1512168 w 3528392"/>
              <a:gd name="connsiteY7" fmla="*/ 1224136 h 2664296"/>
              <a:gd name="connsiteX8" fmla="*/ 1512168 w 3528392"/>
              <a:gd name="connsiteY8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2935560 w 3528392"/>
              <a:gd name="connsiteY4" fmla="*/ 133187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3168352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2952328 w 3528392"/>
              <a:gd name="connsiteY3" fmla="*/ 1224136 h 2664296"/>
              <a:gd name="connsiteX4" fmla="*/ 3168352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2952328 w 3528392"/>
              <a:gd name="connsiteY3" fmla="*/ 1224136 h 2664296"/>
              <a:gd name="connsiteX4" fmla="*/ 2952328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392" h="2664296">
                <a:moveTo>
                  <a:pt x="1512168" y="0"/>
                </a:moveTo>
                <a:lnTo>
                  <a:pt x="3528392" y="0"/>
                </a:lnTo>
                <a:lnTo>
                  <a:pt x="3528392" y="1224136"/>
                </a:lnTo>
                <a:lnTo>
                  <a:pt x="2952328" y="1224136"/>
                </a:lnTo>
                <a:lnTo>
                  <a:pt x="2952328" y="2664296"/>
                </a:lnTo>
                <a:lnTo>
                  <a:pt x="0" y="2664296"/>
                </a:lnTo>
                <a:lnTo>
                  <a:pt x="0" y="1440160"/>
                </a:lnTo>
                <a:lnTo>
                  <a:pt x="1512168" y="1440160"/>
                </a:lnTo>
                <a:lnTo>
                  <a:pt x="1512168" y="1224136"/>
                </a:lnTo>
                <a:lnTo>
                  <a:pt x="1512168" y="0"/>
                </a:lnTo>
                <a:close/>
              </a:path>
            </a:pathLst>
          </a:custGeom>
          <a:noFill/>
          <a:ln w="53975">
            <a:solidFill>
              <a:srgbClr val="3FFF9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467544" y="1556792"/>
            <a:ext cx="2376264" cy="360040"/>
          </a:xfrm>
          <a:prstGeom prst="rect">
            <a:avLst/>
          </a:prstGeom>
          <a:solidFill>
            <a:srgbClr val="F7A347"/>
          </a:solidFill>
          <a:ln w="539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Gefährdungsanalyse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843808" y="1556792"/>
            <a:ext cx="2016224" cy="360040"/>
          </a:xfrm>
          <a:prstGeom prst="rect">
            <a:avLst/>
          </a:prstGeom>
          <a:solidFill>
            <a:srgbClr val="3FFF96"/>
          </a:solidFill>
          <a:ln w="539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Risikoanalyse</a:t>
            </a:r>
            <a:endParaRPr lang="de-DE" b="1" dirty="0">
              <a:solidFill>
                <a:schemeClr val="tx1"/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107504" y="1484784"/>
            <a:ext cx="8712968" cy="3240360"/>
            <a:chOff x="107504" y="1484784"/>
            <a:chExt cx="8712968" cy="3240360"/>
          </a:xfrm>
        </p:grpSpPr>
        <p:sp>
          <p:nvSpPr>
            <p:cNvPr id="16" name="Rechteck 15"/>
            <p:cNvSpPr/>
            <p:nvPr/>
          </p:nvSpPr>
          <p:spPr>
            <a:xfrm>
              <a:off x="107504" y="1484784"/>
              <a:ext cx="4464496" cy="3240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4499992" y="1484784"/>
              <a:ext cx="4320480" cy="19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2636912"/>
            <a:ext cx="4128458" cy="77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r>
              <a:rPr lang="de-DE" sz="3200" dirty="0" smtClean="0"/>
              <a:t>Handlungskonzept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Abgerundetes Rechteck 11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vorsorge</a:t>
            </a:r>
            <a:endParaRPr lang="de-DE" sz="1100" b="0" dirty="0">
              <a:latin typeface="+mj-lt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66724" y="2492896"/>
            <a:ext cx="844867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b="0" dirty="0" smtClean="0">
                <a:latin typeface="+mj-lt"/>
                <a:cs typeface="Arial" pitchFamily="34" charset="0"/>
              </a:rPr>
              <a:t>Ziel: Sensibilisierung der potenziell Betroffenen (Bürger, Unternehmen, Landwirtschaft, …) </a:t>
            </a:r>
          </a:p>
          <a:p>
            <a:pPr marL="342900" indent="-342900"/>
            <a:endParaRPr lang="de-DE" sz="1600" b="0" dirty="0" smtClean="0">
              <a:latin typeface="+mj-lt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600" b="0" dirty="0" smtClean="0">
                <a:latin typeface="+mj-lt"/>
                <a:cs typeface="Arial" pitchFamily="34" charset="0"/>
              </a:rPr>
              <a:t>Informationsveranstaltung:  Vorstellung Starkregengefahrenkarten, Bereitstellung von Informationsmaterial </a:t>
            </a:r>
            <a:r>
              <a:rPr lang="de-DE" sz="1600" b="0" dirty="0" smtClean="0">
                <a:latin typeface="+mj-lt"/>
                <a:cs typeface="Arial" pitchFamily="34" charset="0"/>
                <a:sym typeface="Wingdings" pitchFamily="2" charset="2"/>
              </a:rPr>
              <a:t> HEUTIGER TERMIN</a:t>
            </a:r>
            <a:endParaRPr lang="de-DE" sz="1600" b="0" dirty="0" smtClean="0">
              <a:latin typeface="+mj-lt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sz="1600" b="0" dirty="0" smtClean="0">
              <a:latin typeface="+mj-lt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600" b="0" dirty="0" smtClean="0">
                <a:latin typeface="+mj-lt"/>
                <a:cs typeface="Arial" pitchFamily="34" charset="0"/>
              </a:rPr>
              <a:t>Bereitstellung von Informationsmaterial </a:t>
            </a:r>
            <a:br>
              <a:rPr lang="de-DE" sz="1600" b="0" dirty="0" smtClean="0">
                <a:latin typeface="+mj-lt"/>
                <a:cs typeface="Arial" pitchFamily="34" charset="0"/>
              </a:rPr>
            </a:br>
            <a:r>
              <a:rPr lang="de-DE" sz="1600" b="0" dirty="0" smtClean="0">
                <a:latin typeface="+mj-lt"/>
                <a:cs typeface="Arial" pitchFamily="34" charset="0"/>
              </a:rPr>
              <a:t>(Auslegung im Rathaus, zukünftig auf Homepage)</a:t>
            </a:r>
            <a:r>
              <a:rPr lang="de-DE" dirty="0" smtClean="0">
                <a:cs typeface="Arial" pitchFamily="34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600" dirty="0" smtClean="0">
                <a:latin typeface="+mj-lt"/>
                <a:cs typeface="Arial" pitchFamily="34" charset="0"/>
              </a:rPr>
              <a:t>Veröffentlichung der Starkregengefahrenkarten (Auslegung im Rathaus, Homepage)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1800" b="0" dirty="0">
              <a:latin typeface="+mj-lt"/>
              <a:cs typeface="Arial" pitchFamily="34" charset="0"/>
            </a:endParaRPr>
          </a:p>
        </p:txBody>
      </p:sp>
      <p:sp>
        <p:nvSpPr>
          <p:cNvPr id="16" name="Abgerundetes Rechteck 15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1619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7241" y="4509120"/>
            <a:ext cx="981683" cy="140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63688" y="4509710"/>
            <a:ext cx="986736" cy="14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98262" y="4517587"/>
            <a:ext cx="980862" cy="14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10822" y="4520123"/>
            <a:ext cx="981258" cy="139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30830" y="4529785"/>
            <a:ext cx="965372" cy="137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19638" y="4521449"/>
            <a:ext cx="995751" cy="14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047887" y="4522659"/>
            <a:ext cx="988609" cy="139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hteck 29"/>
          <p:cNvSpPr/>
          <p:nvPr/>
        </p:nvSpPr>
        <p:spPr>
          <a:xfrm>
            <a:off x="899592" y="4721366"/>
            <a:ext cx="28803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600" b="0" dirty="0" smtClean="0">
                <a:latin typeface="+mj-lt"/>
                <a:cs typeface="Arial" pitchFamily="34" charset="0"/>
              </a:rPr>
              <a:t>Bürger</a:t>
            </a:r>
            <a:endParaRPr lang="de-DE" sz="1600" dirty="0">
              <a:latin typeface="+mj-lt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4067944" y="4725734"/>
            <a:ext cx="1440160" cy="338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600" b="0" dirty="0" smtClean="0">
                <a:latin typeface="+mj-lt"/>
                <a:cs typeface="Arial" pitchFamily="34" charset="0"/>
              </a:rPr>
              <a:t>Unternehmen</a:t>
            </a:r>
            <a:endParaRPr lang="de-DE" sz="1600" dirty="0">
              <a:latin typeface="+mj-lt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5890719" y="4747220"/>
            <a:ext cx="312038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600" b="0" dirty="0" smtClean="0">
                <a:latin typeface="+mj-lt"/>
                <a:cs typeface="Arial" pitchFamily="34" charset="0"/>
              </a:rPr>
              <a:t>Land- und Forstwirtschaft</a:t>
            </a:r>
            <a:endParaRPr lang="de-DE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3432" y="949272"/>
            <a:ext cx="8533457" cy="568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vorsorge</a:t>
            </a:r>
            <a:endParaRPr lang="de-DE" sz="1100" b="0" dirty="0">
              <a:latin typeface="+mj-lt"/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Flächenvorsorge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latin typeface="+mj-lt"/>
                <a:cs typeface="Arial" pitchFamily="34" charset="0"/>
              </a:rPr>
              <a:t>management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+mj-lt"/>
                <a:cs typeface="Arial" pitchFamily="34" charset="0"/>
              </a:rPr>
              <a:t>Konzeption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kommunaler 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baulicher 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Maßnahmen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+mj-lt"/>
                <a:cs typeface="Arial" pitchFamily="34" charset="0"/>
              </a:rPr>
              <a:t>Konzeption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lokaler Pegel-messstellen und Niederschlagsinfos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1905000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5536" y="2564904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cs typeface="Arial" pitchFamily="34" charset="0"/>
              </a:rPr>
              <a:t>Berücksichtigung der Hochwasser- und Starkregengefahrenkarten bei der Bauleitplanung</a:t>
            </a:r>
          </a:p>
          <a:p>
            <a:r>
              <a:rPr lang="de-DE" sz="1600" dirty="0" smtClean="0">
                <a:cs typeface="Arial" pitchFamily="34" charset="0"/>
              </a:rPr>
              <a:t>(Flächennutzungsplan und Bebauungsplan):</a:t>
            </a:r>
          </a:p>
          <a:p>
            <a:endParaRPr lang="de-DE" sz="1600" dirty="0" smtClean="0"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Kennzeichnung von gefährdeten Flächen</a:t>
            </a:r>
          </a:p>
          <a:p>
            <a:pPr marL="180975" indent="-180975"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Ausweisung von Rückhalter</a:t>
            </a:r>
            <a:r>
              <a:rPr lang="de-DE" sz="1600" dirty="0" smtClean="0">
                <a:cs typeface="Arial" pitchFamily="34" charset="0"/>
              </a:rPr>
              <a:t>äumen</a:t>
            </a:r>
          </a:p>
          <a:p>
            <a:pPr marL="180975" indent="-180975"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Freihaltung von Flächen (Notwasserwege, Sickerflächen, Hochwasserschutzmaßnahmen)</a:t>
            </a:r>
          </a:p>
          <a:p>
            <a:pPr marL="180975" indent="-180975"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Festsetzung der Bebauungsdichte</a:t>
            </a:r>
          </a:p>
          <a:p>
            <a:pPr marL="180975" indent="-180975">
              <a:buFont typeface="Arial" pitchFamily="34" charset="0"/>
              <a:buChar char="•"/>
            </a:pPr>
            <a:endParaRPr lang="de-DE" sz="1600" dirty="0" smtClean="0"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Geringe Oberflächenversiegelung (Gründächer, durchlässige Beläge)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pic>
        <p:nvPicPr>
          <p:cNvPr id="21506" name="Picture 2" descr="Bildergebnis für rasenfugenpflast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44208" y="5301208"/>
            <a:ext cx="1979374" cy="1187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vorsorge</a:t>
            </a:r>
            <a:endParaRPr lang="de-DE" sz="1100" b="0" dirty="0">
              <a:latin typeface="+mj-lt"/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Flächenvorsorge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latin typeface="+mj-lt"/>
                <a:cs typeface="Arial" pitchFamily="34" charset="0"/>
              </a:rPr>
              <a:t>management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+mj-lt"/>
                <a:cs typeface="Arial" pitchFamily="34" charset="0"/>
              </a:rPr>
              <a:t>Konzeption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kommunaler 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baulicher 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Maßnahmen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+mj-lt"/>
                <a:cs typeface="Arial" pitchFamily="34" charset="0"/>
              </a:rPr>
              <a:t>Konzeption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lokaler Pegel-messstellen und Niederschlagsinfos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1905000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5536" y="256490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cs typeface="Arial" pitchFamily="34" charset="0"/>
              </a:rPr>
              <a:t>Berücksichtigung der Hochwasser- und Starkregengefahrenkarten bei der Bauleitplanung</a:t>
            </a:r>
          </a:p>
          <a:p>
            <a:r>
              <a:rPr lang="de-DE" sz="1600" dirty="0" smtClean="0">
                <a:cs typeface="Arial" pitchFamily="34" charset="0"/>
              </a:rPr>
              <a:t>(Flächennutzungsplan und Bebauungsplan):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004048" y="486916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cs typeface="Arial" pitchFamily="34" charset="0"/>
              </a:rPr>
              <a:t>z.B. NBG Schellenberg</a:t>
            </a:r>
          </a:p>
        </p:txBody>
      </p:sp>
      <p:pic>
        <p:nvPicPr>
          <p:cNvPr id="28674" name="Picture 2" descr="K:\Erbach\Erbach\Starkregenmanagement\Dokumente\Sonstiges\Präsentation\20190930 Bürgerinformation\190429_PLAN_BP Schellenberg_Schnitte_1.png"/>
          <p:cNvPicPr>
            <a:picLocks noChangeAspect="1" noChangeArrowheads="1"/>
          </p:cNvPicPr>
          <p:nvPr/>
        </p:nvPicPr>
        <p:blipFill>
          <a:blip r:embed="rId2" cstate="print"/>
          <a:srcRect l="5173" t="17061" r="34480" b="13475"/>
          <a:stretch>
            <a:fillRect/>
          </a:stretch>
        </p:blipFill>
        <p:spPr bwMode="auto">
          <a:xfrm>
            <a:off x="467544" y="3140968"/>
            <a:ext cx="4320480" cy="3518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36671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61925" y="2543176"/>
            <a:ext cx="53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cs typeface="Arial" pitchFamily="34" charset="0"/>
              </a:rPr>
              <a:t>Fortschreibung des Alarm- und Einsatzplans:</a:t>
            </a:r>
          </a:p>
          <a:p>
            <a:endParaRPr lang="de-DE" sz="16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aus den Erkenntnissen der Starkregengefahrenkarten und</a:t>
            </a: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aus den Erkenntnissen der Hochwassergefahrenkarten</a:t>
            </a:r>
          </a:p>
          <a:p>
            <a:pPr>
              <a:buFont typeface="Arial" pitchFamily="34" charset="0"/>
              <a:buChar char="•"/>
            </a:pPr>
            <a:endParaRPr lang="de-DE" sz="1600" dirty="0" smtClean="0">
              <a:cs typeface="Arial" pitchFamily="34" charset="0"/>
            </a:endParaRPr>
          </a:p>
          <a:p>
            <a:r>
              <a:rPr lang="de-DE" sz="1600" dirty="0" smtClean="0">
                <a:cs typeface="Arial" pitchFamily="34" charset="0"/>
                <a:sym typeface="Wingdings" pitchFamily="2" charset="2"/>
              </a:rPr>
              <a:t> IN ARBEIT</a:t>
            </a:r>
            <a:endParaRPr lang="de-DE" sz="1600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screen"/>
          <a:srcRect l="9000" t="4226" r="8114" b="11653"/>
          <a:stretch>
            <a:fillRect/>
          </a:stretch>
        </p:blipFill>
        <p:spPr bwMode="auto">
          <a:xfrm>
            <a:off x="5508104" y="2470844"/>
            <a:ext cx="2808312" cy="40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781175" y="3162301"/>
            <a:ext cx="52959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j-lt"/>
                <a:cs typeface="Arial" pitchFamily="34" charset="0"/>
              </a:rPr>
              <a:t>Grundlage:</a:t>
            </a:r>
          </a:p>
          <a:p>
            <a:endParaRPr lang="de-DE" sz="1600" dirty="0" smtClean="0"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latin typeface="+mj-lt"/>
                <a:cs typeface="Arial" pitchFamily="34" charset="0"/>
              </a:rPr>
              <a:t> Starkregengefahrenkarten (Berechnung)</a:t>
            </a: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latin typeface="+mj-lt"/>
                <a:cs typeface="Arial" pitchFamily="34" charset="0"/>
              </a:rPr>
              <a:t> Starkregenereignisse 2016 (Beobachtung)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492896"/>
            <a:ext cx="86772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cs typeface="Arial" pitchFamily="34" charset="0"/>
              </a:rPr>
              <a:t>Rückhaltung und Ableitung von Außengebietswasser</a:t>
            </a:r>
          </a:p>
          <a:p>
            <a:endParaRPr lang="de-DE" sz="1600" u="sng" dirty="0" smtClean="0">
              <a:cs typeface="Arial" pitchFamily="34" charset="0"/>
            </a:endParaRPr>
          </a:p>
          <a:p>
            <a:r>
              <a:rPr lang="de-DE" sz="1600" b="0" u="sng" dirty="0" smtClean="0">
                <a:cs typeface="Arial" pitchFamily="34" charset="0"/>
              </a:rPr>
              <a:t>Rückhaltung: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 Anlage von Rückhalteräumen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Aktivierung /Vergrößerung des Speichervermögens vorhandener Senken</a:t>
            </a:r>
          </a:p>
          <a:p>
            <a:endParaRPr lang="de-DE" sz="1600" b="0" dirty="0" smtClean="0">
              <a:cs typeface="Arial" pitchFamily="34" charset="0"/>
            </a:endParaRPr>
          </a:p>
          <a:p>
            <a:r>
              <a:rPr lang="de-DE" sz="1600" u="sng" dirty="0" smtClean="0">
                <a:cs typeface="Arial" pitchFamily="34" charset="0"/>
              </a:rPr>
              <a:t>Ableitung: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 Leitbauwerke: Gräben, Mulden, Wälle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Einlaufbauwerke erstellen: Günstige hydraulische Gestaltung, Rechen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 Vergrößerung/Offenlegung </a:t>
            </a:r>
            <a:r>
              <a:rPr lang="de-DE" sz="1600" dirty="0" err="1" smtClean="0">
                <a:cs typeface="Arial" pitchFamily="34" charset="0"/>
              </a:rPr>
              <a:t>Verdolungen</a:t>
            </a:r>
            <a:endParaRPr lang="de-DE" sz="16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168" y="236035"/>
            <a:ext cx="2448272" cy="584775"/>
          </a:xfrm>
        </p:spPr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Starkregenereignisse der Vergangenheit</a:t>
            </a:r>
          </a:p>
          <a:p>
            <a:pPr lvl="1"/>
            <a:r>
              <a:rPr lang="de-DE" dirty="0" smtClean="0"/>
              <a:t>in BW (</a:t>
            </a:r>
            <a:r>
              <a:rPr lang="de-DE" dirty="0" err="1" smtClean="0"/>
              <a:t>Braunsbach</a:t>
            </a:r>
            <a:r>
              <a:rPr lang="de-DE" dirty="0" smtClean="0"/>
              <a:t>, Biberach, …)</a:t>
            </a:r>
          </a:p>
          <a:p>
            <a:pPr lvl="1"/>
            <a:r>
              <a:rPr lang="de-DE" dirty="0" smtClean="0"/>
              <a:t>in Erbach am 30.05. &amp; 05.06. 2016 </a:t>
            </a: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F38-E881-4EC7-867E-EE6AF326F18D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20" name="Gruppieren 19"/>
          <p:cNvGrpSpPr/>
          <p:nvPr/>
        </p:nvGrpSpPr>
        <p:grpSpPr>
          <a:xfrm>
            <a:off x="1115616" y="2852935"/>
            <a:ext cx="5328592" cy="3490277"/>
            <a:chOff x="755576" y="2132856"/>
            <a:chExt cx="5936454" cy="3888432"/>
          </a:xfrm>
        </p:grpSpPr>
        <p:pic>
          <p:nvPicPr>
            <p:cNvPr id="12" name="Picture 6" descr="P:\BW_HWGK_2008\Nachtragsprojekte\2014_07_Erlenbach_Erbach\Literatur\HW_2016\SWP\2342486_w955h800q80v2209_Bach_Unwetter_024.jpg"/>
            <p:cNvPicPr>
              <a:picLocks noChangeAspect="1" noChangeArrowheads="1"/>
            </p:cNvPicPr>
            <p:nvPr/>
          </p:nvPicPr>
          <p:blipFill>
            <a:blip r:embed="rId2" cstate="screen"/>
            <a:srcRect l="-1"/>
            <a:stretch>
              <a:fillRect/>
            </a:stretch>
          </p:blipFill>
          <p:spPr bwMode="auto">
            <a:xfrm>
              <a:off x="3779912" y="4149080"/>
              <a:ext cx="2911475" cy="1872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2" descr="P:\BW_HWGK_2008\Nachtragsprojekte\2014_07_Erlenbach_Erbach\Literatur\HW_2016\SWP\2342491_w955h800q80v7513_Bach_Unwetter_018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55576" y="2132856"/>
              <a:ext cx="2911475" cy="1885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3" descr="P:\BW_HWGK_2008\Nachtragsprojekte\2014_07_Erlenbach_Erbach\Literatur\HW_2016\SWP\2342496_w955h800q80v52526_Bach_Unwetter_002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55576" y="4149080"/>
              <a:ext cx="2911475" cy="1872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7" descr="P:\BW_HWGK_2008\Nachtragsprojekte\2014_07_Erlenbach_Erbach\Literatur\HW_2016\SWP\2342488_w955h800q80v16545_Bach_Unwetter_022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779912" y="2132856"/>
              <a:ext cx="2912118" cy="1872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feld 16"/>
          <p:cNvSpPr txBox="1"/>
          <p:nvPr/>
        </p:nvSpPr>
        <p:spPr>
          <a:xfrm>
            <a:off x="1115616" y="6381328"/>
            <a:ext cx="3096344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ctr" anchorCtr="1">
            <a:spAutoFit/>
          </a:bodyPr>
          <a:lstStyle/>
          <a:p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Bildquelle: Südwest Presse Online-Dienste GmbH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14" y="2780928"/>
            <a:ext cx="577864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492896"/>
            <a:ext cx="8677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cs typeface="Arial" pitchFamily="34" charset="0"/>
              </a:rPr>
              <a:t>Rückhaltung und Ableitung von Außengebietswasser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80927"/>
            <a:ext cx="4248472" cy="38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492896"/>
            <a:ext cx="8677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cs typeface="Arial" pitchFamily="34" charset="0"/>
              </a:rPr>
              <a:t>Rückhaltung und Ableitung von Außengebietswasser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Abflussrelevante Gewässer bei Starkregenereignissen:</a:t>
            </a:r>
            <a:endParaRPr lang="de-DE" sz="1600" b="1" u="sng" dirty="0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1449" y="2746663"/>
            <a:ext cx="8972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Sichtbare Gewässerverläufe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Nur zeitweise wasserführende Gewässer: </a:t>
            </a:r>
            <a:br>
              <a:rPr lang="de-DE" sz="1600" b="0" dirty="0" smtClean="0">
                <a:cs typeface="Arial" pitchFamily="34" charset="0"/>
              </a:rPr>
            </a:br>
            <a:r>
              <a:rPr lang="de-DE" sz="1600" b="0" dirty="0" smtClean="0">
                <a:cs typeface="Arial" pitchFamily="34" charset="0"/>
              </a:rPr>
              <a:t>   Pflege der Gräben und Bauwerke, Wartungs- und Unterhaltspläne,  Aufklärung der Anlieger über </a:t>
            </a:r>
            <a:br>
              <a:rPr lang="de-DE" sz="1600" b="0" dirty="0" smtClean="0">
                <a:cs typeface="Arial" pitchFamily="34" charset="0"/>
              </a:rPr>
            </a:br>
            <a:r>
              <a:rPr lang="de-DE" sz="1600" b="0" dirty="0" smtClean="0">
                <a:cs typeface="Arial" pitchFamily="34" charset="0"/>
              </a:rPr>
              <a:t>   Gefahren</a:t>
            </a:r>
          </a:p>
          <a:p>
            <a:endParaRPr lang="de-DE" sz="1600" b="0" dirty="0" smtClean="0">
              <a:cs typeface="Arial" pitchFamily="34" charset="0"/>
            </a:endParaRPr>
          </a:p>
          <a:p>
            <a:r>
              <a:rPr lang="de-DE" sz="1600" b="0" u="sng" dirty="0" smtClean="0">
                <a:cs typeface="Arial" pitchFamily="34" charset="0"/>
              </a:rPr>
              <a:t>Bauliche Maßnahmen: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Abflusshindernisse innerhalb der Ortslagen beseitigen bzw. optimieren </a:t>
            </a:r>
            <a:br>
              <a:rPr lang="de-DE" sz="1600" b="0" dirty="0" smtClean="0">
                <a:cs typeface="Arial" pitchFamily="34" charset="0"/>
              </a:rPr>
            </a:br>
            <a:endParaRPr lang="de-DE" sz="1600" b="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Einlaufbauwerke verbessern:</a:t>
            </a:r>
          </a:p>
          <a:p>
            <a:r>
              <a:rPr lang="de-DE" sz="1600" dirty="0" smtClean="0">
                <a:cs typeface="Arial" pitchFamily="34" charset="0"/>
              </a:rPr>
              <a:t>   Hydraulik, Räumliche Rechen, Treibgutsperren</a:t>
            </a:r>
            <a:endParaRPr lang="de-DE" sz="1600" b="0" dirty="0" smtClean="0"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pic>
        <p:nvPicPr>
          <p:cNvPr id="23" name="Grafik 22" descr="DSCN9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27984" y="4725144"/>
            <a:ext cx="2520280" cy="189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K:\Erbach\Erbach\Starkregenmanagement\Dokumente\Sonstiges\Präsentation\20190930 Bürgerinformation\08425039_UT_AUS_V_011_Erbach_1.png"/>
          <p:cNvPicPr>
            <a:picLocks noChangeAspect="1" noChangeArrowheads="1"/>
          </p:cNvPicPr>
          <p:nvPr/>
        </p:nvPicPr>
        <p:blipFill>
          <a:blip r:embed="rId2" cstate="print"/>
          <a:srcRect l="3589" t="3951" b="4243"/>
          <a:stretch>
            <a:fillRect/>
          </a:stretch>
        </p:blipFill>
        <p:spPr bwMode="auto">
          <a:xfrm>
            <a:off x="1071601" y="2564904"/>
            <a:ext cx="6094485" cy="4099353"/>
          </a:xfrm>
          <a:prstGeom prst="rect">
            <a:avLst/>
          </a:prstGeom>
          <a:noFill/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0" name="Rechteck 19">
            <a:hlinkClick r:id="rId3" action="ppaction://hlinkfile"/>
          </p:cNvPr>
          <p:cNvSpPr/>
          <p:nvPr/>
        </p:nvSpPr>
        <p:spPr>
          <a:xfrm>
            <a:off x="190501" y="2204864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Abflussrelevante Gewässer bei Starkregenereignissen:</a:t>
            </a:r>
            <a:endParaRPr lang="de-DE" sz="1600" b="1" u="sng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3749279" y="2508918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Einläufe</a:t>
            </a:r>
            <a:endParaRPr lang="de-DE" sz="1600" dirty="0">
              <a:latin typeface="+mj-lt"/>
            </a:endParaRPr>
          </a:p>
        </p:txBody>
      </p:sp>
      <p:sp>
        <p:nvSpPr>
          <p:cNvPr id="28" name="Ellipse 27"/>
          <p:cNvSpPr/>
          <p:nvPr/>
        </p:nvSpPr>
        <p:spPr>
          <a:xfrm rot="14729716">
            <a:off x="3252585" y="2320440"/>
            <a:ext cx="208766" cy="9641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539552" y="4653136"/>
            <a:ext cx="108012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Einlauf</a:t>
            </a:r>
            <a:endParaRPr lang="de-DE" sz="1600" dirty="0">
              <a:latin typeface="+mj-lt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>
            <a:off x="1331640" y="4941168"/>
            <a:ext cx="435097" cy="652808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107504" y="6029887"/>
            <a:ext cx="108012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Einlauf</a:t>
            </a:r>
            <a:endParaRPr lang="de-DE" sz="1600" dirty="0">
              <a:latin typeface="+mj-lt"/>
            </a:endParaRPr>
          </a:p>
        </p:txBody>
      </p:sp>
      <p:cxnSp>
        <p:nvCxnSpPr>
          <p:cNvPr id="36" name="Gerade Verbindung mit Pfeil 35"/>
          <p:cNvCxnSpPr/>
          <p:nvPr/>
        </p:nvCxnSpPr>
        <p:spPr>
          <a:xfrm>
            <a:off x="828392" y="6296685"/>
            <a:ext cx="684178" cy="81255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/>
          <p:cNvSpPr/>
          <p:nvPr/>
        </p:nvSpPr>
        <p:spPr>
          <a:xfrm>
            <a:off x="107504" y="5157192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Einlauf. Rechen verbessern</a:t>
            </a:r>
            <a:endParaRPr lang="de-DE" sz="1600" dirty="0">
              <a:latin typeface="+mj-lt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1187624" y="5733256"/>
            <a:ext cx="528008" cy="260138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K:\Erbach\Erbach\Starkregenmanagement\Dokumente\Sonstiges\Präsentation\20190930 Bürgerinformation\08425039_UT_AUS_V_012_Erbach_1.png"/>
          <p:cNvPicPr>
            <a:picLocks noChangeAspect="1" noChangeArrowheads="1"/>
          </p:cNvPicPr>
          <p:nvPr/>
        </p:nvPicPr>
        <p:blipFill>
          <a:blip r:embed="rId2" cstate="print"/>
          <a:srcRect l="3463" t="4280" b="4233"/>
          <a:stretch>
            <a:fillRect/>
          </a:stretch>
        </p:blipFill>
        <p:spPr bwMode="auto">
          <a:xfrm>
            <a:off x="1071600" y="2564904"/>
            <a:ext cx="6119789" cy="4096751"/>
          </a:xfrm>
          <a:prstGeom prst="rect">
            <a:avLst/>
          </a:prstGeom>
          <a:noFill/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0" name="Rechteck 19">
            <a:hlinkClick r:id="rId3" action="ppaction://hlinkfile"/>
          </p:cNvPr>
          <p:cNvSpPr/>
          <p:nvPr/>
        </p:nvSpPr>
        <p:spPr>
          <a:xfrm>
            <a:off x="190501" y="2204864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Abflussrelevante Gewässer bei Starkregenereignissen:</a:t>
            </a:r>
            <a:endParaRPr lang="de-DE" sz="1600" b="1" u="sng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>
            <a:off x="3995936" y="3717032"/>
            <a:ext cx="492088" cy="677686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2915816" y="2564904"/>
            <a:ext cx="2123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Einlauf </a:t>
            </a:r>
            <a:r>
              <a:rPr lang="de-DE" sz="1600" dirty="0" err="1" smtClean="0">
                <a:latin typeface="+mj-lt"/>
              </a:rPr>
              <a:t>Wernauer</a:t>
            </a:r>
            <a:r>
              <a:rPr lang="de-DE" sz="1600" dirty="0" smtClean="0">
                <a:latin typeface="+mj-lt"/>
              </a:rPr>
              <a:t> Wassergraben. Räumlicher Rechen</a:t>
            </a:r>
            <a:endParaRPr lang="de-DE" sz="1600" dirty="0">
              <a:latin typeface="+mj-lt"/>
            </a:endParaRP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2771800" y="5157192"/>
            <a:ext cx="577890" cy="1150302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1187624" y="4509120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Einlauf </a:t>
            </a:r>
            <a:r>
              <a:rPr lang="de-DE" sz="1600" dirty="0" err="1" smtClean="0">
                <a:latin typeface="+mj-lt"/>
              </a:rPr>
              <a:t>Kochentalgraben</a:t>
            </a:r>
            <a:endParaRPr lang="de-DE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vorsorge</a:t>
            </a:r>
            <a:endParaRPr lang="de-DE" sz="1100" b="0" dirty="0">
              <a:latin typeface="+mj-lt"/>
              <a:cs typeface="Arial" pitchFamily="34" charset="0"/>
            </a:endParaRPr>
          </a:p>
        </p:txBody>
      </p:sp>
      <p:sp>
        <p:nvSpPr>
          <p:cNvPr id="13" name="Abgerundetes Rechteck 12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Flächenvorsorge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latin typeface="+mj-lt"/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latin typeface="+mj-lt"/>
                <a:cs typeface="Arial" pitchFamily="34" charset="0"/>
              </a:rPr>
              <a:t>management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+mj-lt"/>
                <a:cs typeface="Arial" pitchFamily="34" charset="0"/>
              </a:rPr>
              <a:t>Konzeption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kommunaler 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baulicher 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Maßnahmen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+mj-lt"/>
                <a:cs typeface="Arial" pitchFamily="34" charset="0"/>
              </a:rPr>
              <a:t>Konzeption</a:t>
            </a:r>
            <a:br>
              <a:rPr lang="de-DE" sz="1100" dirty="0" smtClean="0">
                <a:latin typeface="+mj-lt"/>
                <a:cs typeface="Arial" pitchFamily="34" charset="0"/>
              </a:rPr>
            </a:br>
            <a:r>
              <a:rPr lang="de-DE" sz="1100" dirty="0" smtClean="0">
                <a:latin typeface="+mj-lt"/>
                <a:cs typeface="Arial" pitchFamily="34" charset="0"/>
              </a:rPr>
              <a:t>lokaler Pegel-messstellen und Niederschlagsinfos</a:t>
            </a:r>
            <a:endParaRPr lang="de-DE" sz="1400" dirty="0">
              <a:latin typeface="+mj-lt"/>
              <a:cs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ea typeface="Times New Roman"/>
              </a:rPr>
              <a:t>Siedlungsentwässerung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80974" y="2838451"/>
            <a:ext cx="883920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</a:t>
            </a:r>
            <a:r>
              <a:rPr lang="de-DE" sz="1600" dirty="0" smtClean="0">
                <a:cs typeface="Arial" pitchFamily="34" charset="0"/>
              </a:rPr>
              <a:t>Maßnahmen zur Ausschöpfung des Abfluss- und Speichervermögens der </a:t>
            </a:r>
            <a:r>
              <a:rPr lang="de-DE" sz="1600" b="0" dirty="0" smtClean="0">
                <a:cs typeface="Arial" pitchFamily="34" charset="0"/>
              </a:rPr>
              <a:t>Kanalisation</a:t>
            </a: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 </a:t>
            </a:r>
            <a:r>
              <a:rPr lang="de-DE" sz="1600" b="0" dirty="0" smtClean="0">
                <a:cs typeface="Arial" pitchFamily="34" charset="0"/>
              </a:rPr>
              <a:t>Verbesserung der hydraulischen Situation (Winkel, Schachtgerinne, …)</a:t>
            </a: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 Zufluss ins Kanalnetz verringern (Entsiegelung, durchlässige Beläge, …)</a:t>
            </a:r>
          </a:p>
          <a:p>
            <a:pPr>
              <a:buFont typeface="Arial" pitchFamily="34" charset="0"/>
              <a:buChar char="•"/>
            </a:pPr>
            <a:endParaRPr lang="de-DE" sz="16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cs typeface="Arial" pitchFamily="34" charset="0"/>
              </a:rPr>
              <a:t> Großflächige dezentrale Rückhaltung en(Mulden, Zisternen, Rigolen)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pic>
        <p:nvPicPr>
          <p:cNvPr id="14338" name="Picture 2" descr="Bildergebnis für übersta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4797152"/>
            <a:ext cx="2779230" cy="1311797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8024" y="4653136"/>
            <a:ext cx="1403648" cy="176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Bildergebnis für rasenfugenpflaster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44208" y="3645024"/>
            <a:ext cx="1296144" cy="777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Straßen und Wege</a:t>
            </a:r>
          </a:p>
        </p:txBody>
      </p:sp>
      <p:sp>
        <p:nvSpPr>
          <p:cNvPr id="22" name="Rechteck 21"/>
          <p:cNvSpPr/>
          <p:nvPr/>
        </p:nvSpPr>
        <p:spPr>
          <a:xfrm>
            <a:off x="180974" y="2770257"/>
            <a:ext cx="89630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Sind teilweise Hauptabflusswege (siehe Starkregengefahrenkarten)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Wingdings"/>
              <a:buChar char="à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Straßen möglichst als Notabflusswege nutzen (Auswahl Bordsteine, Neigungen)</a:t>
            </a:r>
          </a:p>
          <a:p>
            <a:pPr>
              <a:buFont typeface="Wingdings"/>
              <a:buChar char="à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Straßen als Stauvolumen nutzen</a:t>
            </a:r>
          </a:p>
          <a:p>
            <a:pPr>
              <a:buFont typeface="Wingdings"/>
              <a:buChar char="à"/>
            </a:pP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r>
              <a:rPr lang="de-DE" sz="1600" u="sng" dirty="0" smtClean="0">
                <a:cs typeface="Arial" pitchFamily="34" charset="0"/>
              </a:rPr>
              <a:t>Bauliche Maßnahmen: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cs typeface="Arial" pitchFamily="34" charset="0"/>
              </a:rPr>
              <a:t> Leistungsstarke Einläufe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  <a:cs typeface="Arial" pitchFamily="34" charset="0"/>
              </a:rPr>
              <a:t> Mehrer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  <a:cs typeface="Arial" pitchFamily="34" charset="0"/>
              </a:rPr>
              <a:t>e Einläufe hintereinander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  <a:cs typeface="Arial" pitchFamily="34" charset="0"/>
              </a:rPr>
              <a:t>Mehrere Querrinnen hintereinander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  <a:cs typeface="Arial" pitchFamily="34" charset="0"/>
              </a:rPr>
              <a:t> Errichtung Paralleler Straßengraben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  <a:cs typeface="Arial" pitchFamily="34" charset="0"/>
              </a:rPr>
              <a:t> …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5036" y="4024114"/>
            <a:ext cx="1966603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6216" y="4005064"/>
            <a:ext cx="211477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Straßen und Wege</a:t>
            </a:r>
          </a:p>
        </p:txBody>
      </p:sp>
      <p:pic>
        <p:nvPicPr>
          <p:cNvPr id="23" name="Picture 2" descr="K:\Erbach\Erbach\Starkregenmanagement\Dokumente\Sonstiges\Präsentation\20190930 Bürgerinformation\08425039_UT_AUS_V_009_Erbach_1.png"/>
          <p:cNvPicPr>
            <a:picLocks noChangeAspect="1" noChangeArrowheads="1"/>
          </p:cNvPicPr>
          <p:nvPr/>
        </p:nvPicPr>
        <p:blipFill>
          <a:blip r:embed="rId2" cstate="print"/>
          <a:srcRect l="3449" t="3799" b="4258"/>
          <a:stretch>
            <a:fillRect/>
          </a:stretch>
        </p:blipFill>
        <p:spPr bwMode="auto">
          <a:xfrm>
            <a:off x="1071601" y="2716342"/>
            <a:ext cx="5876663" cy="3953018"/>
          </a:xfrm>
          <a:prstGeom prst="rect">
            <a:avLst/>
          </a:prstGeom>
          <a:noFill/>
        </p:spPr>
      </p:pic>
      <p:sp>
        <p:nvSpPr>
          <p:cNvPr id="24" name="Rechteck 23"/>
          <p:cNvSpPr/>
          <p:nvPr/>
        </p:nvSpPr>
        <p:spPr>
          <a:xfrm>
            <a:off x="2123728" y="5085184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Straßeneinläufe K7375</a:t>
            </a:r>
            <a:br>
              <a:rPr lang="de-DE" sz="1600" dirty="0" smtClean="0">
                <a:latin typeface="+mj-lt"/>
              </a:rPr>
            </a:br>
            <a:r>
              <a:rPr lang="de-DE" sz="1600" dirty="0" smtClean="0">
                <a:latin typeface="+mj-lt"/>
                <a:sym typeface="Wingdings" pitchFamily="2" charset="2"/>
              </a:rPr>
              <a:t> Landkreis</a:t>
            </a:r>
            <a:endParaRPr lang="de-DE" sz="1600" dirty="0">
              <a:latin typeface="+mj-lt"/>
            </a:endParaRPr>
          </a:p>
        </p:txBody>
      </p:sp>
      <p:sp>
        <p:nvSpPr>
          <p:cNvPr id="27" name="Ellipse 26"/>
          <p:cNvSpPr/>
          <p:nvPr/>
        </p:nvSpPr>
        <p:spPr>
          <a:xfrm rot="19929013">
            <a:off x="4382658" y="5129738"/>
            <a:ext cx="208766" cy="6996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K:\Erbach\Erbach\Starkregenmanagement\Dokumente\Sonstiges\Präsentation\20190930 Bürgerinformation\08425039_UT_AUS_V_013_Erbach_1.png"/>
          <p:cNvPicPr>
            <a:picLocks noChangeAspect="1" noChangeArrowheads="1"/>
          </p:cNvPicPr>
          <p:nvPr/>
        </p:nvPicPr>
        <p:blipFill>
          <a:blip r:embed="rId2" cstate="print"/>
          <a:srcRect l="3681" t="4148" b="4530"/>
          <a:stretch>
            <a:fillRect/>
          </a:stretch>
        </p:blipFill>
        <p:spPr bwMode="auto">
          <a:xfrm>
            <a:off x="1071601" y="2733869"/>
            <a:ext cx="5874322" cy="3934210"/>
          </a:xfrm>
          <a:prstGeom prst="rect">
            <a:avLst/>
          </a:prstGeom>
          <a:noFill/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Straßen und Wege</a:t>
            </a:r>
          </a:p>
        </p:txBody>
      </p:sp>
      <p:sp>
        <p:nvSpPr>
          <p:cNvPr id="24" name="Rechteck 23"/>
          <p:cNvSpPr/>
          <p:nvPr/>
        </p:nvSpPr>
        <p:spPr>
          <a:xfrm>
            <a:off x="2843808" y="4437112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latin typeface="+mj-lt"/>
              </a:rPr>
              <a:t>Straßeneinläufe L240</a:t>
            </a:r>
            <a:br>
              <a:rPr lang="de-DE" sz="1600" dirty="0" smtClean="0">
                <a:latin typeface="+mj-lt"/>
              </a:rPr>
            </a:br>
            <a:r>
              <a:rPr lang="de-DE" sz="1600" dirty="0" smtClean="0">
                <a:latin typeface="+mj-lt"/>
                <a:sym typeface="Wingdings" pitchFamily="2" charset="2"/>
              </a:rPr>
              <a:t> Land BW</a:t>
            </a:r>
            <a:endParaRPr lang="de-DE" sz="1600" dirty="0">
              <a:latin typeface="+mj-lt"/>
            </a:endParaRPr>
          </a:p>
        </p:txBody>
      </p:sp>
      <p:sp>
        <p:nvSpPr>
          <p:cNvPr id="27" name="Ellipse 26"/>
          <p:cNvSpPr/>
          <p:nvPr/>
        </p:nvSpPr>
        <p:spPr>
          <a:xfrm rot="17903561">
            <a:off x="2424155" y="4497036"/>
            <a:ext cx="208766" cy="59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01" y="2770930"/>
            <a:ext cx="5112568" cy="387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Straßen und Wege</a:t>
            </a:r>
          </a:p>
        </p:txBody>
      </p:sp>
      <p:sp>
        <p:nvSpPr>
          <p:cNvPr id="22" name="Rechteck 21"/>
          <p:cNvSpPr/>
          <p:nvPr/>
        </p:nvSpPr>
        <p:spPr>
          <a:xfrm rot="4274228">
            <a:off x="1863170" y="3636723"/>
            <a:ext cx="1679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Wingdings" pitchFamily="2" charset="2"/>
              </a:rPr>
              <a:t>Egginger Str.</a:t>
            </a:r>
            <a:endParaRPr lang="de-DE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148064" y="4437112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Feldweg befestigen</a:t>
            </a:r>
            <a:endParaRPr lang="de-DE" sz="1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168" y="266812"/>
            <a:ext cx="2448272" cy="523220"/>
          </a:xfrm>
        </p:spPr>
        <p:txBody>
          <a:bodyPr/>
          <a:lstStyle/>
          <a:p>
            <a:r>
              <a:rPr lang="de-DE" sz="1400" dirty="0" smtClean="0"/>
              <a:t>Starkregenrisikomanagement Erbach</a:t>
            </a:r>
            <a:endParaRPr lang="de-DE" sz="1400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539552" y="1166018"/>
            <a:ext cx="5760640" cy="5215310"/>
          </a:xfrm>
        </p:spPr>
        <p:txBody>
          <a:bodyPr>
            <a:normAutofit/>
          </a:bodyPr>
          <a:lstStyle/>
          <a:p>
            <a:r>
              <a:rPr lang="de-DE" dirty="0" smtClean="0"/>
              <a:t>Leitfaden Kommunales Starkregenrisikomanagement in Baden-Württemberg</a:t>
            </a:r>
          </a:p>
          <a:p>
            <a:pPr lvl="1"/>
            <a:r>
              <a:rPr lang="de-DE" dirty="0" smtClean="0"/>
              <a:t>seit September 2016 veröffentlicht</a:t>
            </a:r>
          </a:p>
          <a:p>
            <a:pPr lvl="1"/>
            <a:r>
              <a:rPr lang="de-DE" dirty="0" smtClean="0"/>
              <a:t>beschreibt ein standardisiertes Verfahren</a:t>
            </a:r>
            <a:br>
              <a:rPr lang="de-DE" dirty="0" smtClean="0"/>
            </a:br>
            <a:r>
              <a:rPr lang="de-DE" dirty="0" smtClean="0"/>
              <a:t>zum Vorgehen in BW</a:t>
            </a:r>
          </a:p>
          <a:p>
            <a:pPr lvl="1"/>
            <a:r>
              <a:rPr lang="de-DE" i="1" dirty="0" smtClean="0">
                <a:solidFill>
                  <a:schemeClr val="accent1"/>
                </a:solidFill>
              </a:rPr>
              <a:t>www4.lubw.baden-wuerttemberg.de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84168" y="1124744"/>
            <a:ext cx="2929058" cy="414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01" y="2790259"/>
            <a:ext cx="5233260" cy="384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Straßen und Wege</a:t>
            </a:r>
          </a:p>
        </p:txBody>
      </p:sp>
      <p:sp>
        <p:nvSpPr>
          <p:cNvPr id="22" name="Rechteck 21"/>
          <p:cNvSpPr/>
          <p:nvPr/>
        </p:nvSpPr>
        <p:spPr>
          <a:xfrm rot="852028">
            <a:off x="3059832" y="3212976"/>
            <a:ext cx="764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Wingdings" pitchFamily="2" charset="2"/>
              </a:rPr>
              <a:t>L240</a:t>
            </a:r>
            <a:endParaRPr lang="de-DE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411760" y="4149080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Feldweg befestigen</a:t>
            </a:r>
            <a:endParaRPr lang="de-DE" sz="1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Frei- und Grünflächen</a:t>
            </a:r>
            <a:endParaRPr lang="de-DE" sz="1600" b="1" dirty="0">
              <a:latin typeface="+mj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80974" y="2890679"/>
            <a:ext cx="89630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Nutzung als Notretentionsräume, z.B.: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Öffentliche Grünflächen, Plätze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Straßenflächen mit relativ geringer </a:t>
            </a:r>
            <a:r>
              <a:rPr lang="de-DE" sz="1600" b="0" dirty="0" err="1" smtClean="0">
                <a:solidFill>
                  <a:srgbClr val="000000"/>
                </a:solidFill>
                <a:ea typeface="Times New Roman"/>
              </a:rPr>
              <a:t>verkehrlicher</a:t>
            </a: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Nutzung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großflächige, öffentliche Sportanlagen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Brachflächen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unbebaute Flächen</a:t>
            </a:r>
          </a:p>
          <a:p>
            <a:pPr>
              <a:buFont typeface="Arial" pitchFamily="34" charset="0"/>
              <a:buChar char="•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Wingdings"/>
              <a:buChar char="à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In </a:t>
            </a:r>
            <a:r>
              <a:rPr lang="de-DE" sz="1600" dirty="0" err="1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Erbach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wurden keine Frei- und Grünflächen identifiziert, 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</a:b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    die als Notretentionsräume genutzt werden können</a:t>
            </a: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Kommunale Objektschutzmaßnahmen</a:t>
            </a:r>
            <a:endParaRPr lang="de-DE" sz="1600" b="1" dirty="0">
              <a:latin typeface="+mj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80974" y="2932489"/>
            <a:ext cx="89630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Ziel beim Objektschutz (kommunal/privat):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Wasser fernhalten bzw. ableiten </a:t>
            </a: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/>
            </a:r>
            <a:br>
              <a:rPr lang="de-DE" sz="1600" b="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Bauliche Maßnahmen: Mauern, Dämme, Wälle</a:t>
            </a:r>
          </a:p>
          <a:p>
            <a:pPr marL="342900" indent="-342900">
              <a:buFont typeface="+mj-lt"/>
              <a:buAutoNum type="arabicPeriod"/>
            </a:pP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Wenn 1. nicht möglich: </a:t>
            </a:r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Wassereintritt verhindern</a:t>
            </a: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/>
            </a:r>
            <a:br>
              <a:rPr lang="de-DE" sz="1600" b="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Bauliche Maßnahmen: Lichtschacht erhöhen, Kellerabgang sichern, …</a:t>
            </a:r>
          </a:p>
          <a:p>
            <a:pPr marL="342900" indent="-342900">
              <a:buFont typeface="+mj-lt"/>
              <a:buAutoNum type="arabicPeriod"/>
            </a:pP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Wenn 2. nicht möglich: </a:t>
            </a:r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Schäden minimieren</a:t>
            </a:r>
            <a:br>
              <a:rPr lang="de-DE" sz="1600" b="1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Was ist bei Wassereintritt betroffen? Lagerung von Wertsachen, Anordnung Heizung, Gesonderte Absicherung Heizanlage, Tankanlage,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Wasserrückhalt in der Fläche (Außenbereich)</a:t>
            </a:r>
            <a:endParaRPr lang="de-DE" sz="1600" b="1" dirty="0">
              <a:latin typeface="+mj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80974" y="2872095"/>
            <a:ext cx="88201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Durch angepasste Bewirtschaftung der Wälder und landwirtschaftlich genutzten Flächen: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Koordinierte Anbauplanung (z.B. Anbauplanung für das Folgejahr, Vermeidung des großflächigen 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  Anbaus abflussfördernder Kulturen, …)</a:t>
            </a: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Flurbereinigung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rückhaltungsorientierte Ackerbewirtschaftung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Ackerrandstreifen bzw. Erosionsschutzstreifen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rückhaltungsorientierte Waldbewirtschaftung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Vermeidung </a:t>
            </a:r>
            <a:r>
              <a:rPr lang="de-DE" sz="1600" dirty="0" err="1" smtClean="0">
                <a:solidFill>
                  <a:srgbClr val="000000"/>
                </a:solidFill>
                <a:ea typeface="Times New Roman"/>
              </a:rPr>
              <a:t>abfluss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- und erosionsfördernder Wege, </a:t>
            </a:r>
            <a:r>
              <a:rPr lang="de-DE" sz="1600" dirty="0" err="1" smtClean="0">
                <a:solidFill>
                  <a:srgbClr val="000000"/>
                </a:solidFill>
                <a:ea typeface="Times New Roman"/>
              </a:rPr>
              <a:t>Rückegassen</a:t>
            </a:r>
            <a:endParaRPr lang="de-DE" sz="1600" dirty="0" smtClean="0">
              <a:solidFill>
                <a:srgbClr val="000000"/>
              </a:solidFill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5457825" y="1400175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90501" y="2360682"/>
            <a:ext cx="86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600" b="1" dirty="0" smtClean="0">
                <a:latin typeface="+mj-lt"/>
              </a:rPr>
              <a:t>Wasserrückhalt in der Fläche (Außenbereich)</a:t>
            </a:r>
            <a:endParaRPr lang="de-DE" sz="16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01" y="2708920"/>
            <a:ext cx="4972188" cy="396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8" name="Abgerundetes Rechteck 7"/>
          <p:cNvSpPr>
            <a:spLocks/>
          </p:cNvSpPr>
          <p:nvPr/>
        </p:nvSpPr>
        <p:spPr bwMode="auto">
          <a:xfrm>
            <a:off x="5476874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9" name="Abgerundetes Rechteck 8"/>
          <p:cNvSpPr>
            <a:spLocks/>
          </p:cNvSpPr>
          <p:nvPr/>
        </p:nvSpPr>
        <p:spPr bwMode="auto">
          <a:xfrm>
            <a:off x="367664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0" name="Abgerundetes Rechteck 9"/>
          <p:cNvSpPr>
            <a:spLocks/>
          </p:cNvSpPr>
          <p:nvPr/>
        </p:nvSpPr>
        <p:spPr bwMode="auto">
          <a:xfrm>
            <a:off x="1904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1" name="Abgerundetes Rechteck 10"/>
          <p:cNvSpPr>
            <a:spLocks/>
          </p:cNvSpPr>
          <p:nvPr/>
        </p:nvSpPr>
        <p:spPr bwMode="auto">
          <a:xfrm>
            <a:off x="1523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574" y="1008728"/>
            <a:ext cx="84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smtClean="0">
                <a:latin typeface="+mj-lt"/>
                <a:cs typeface="Arial" pitchFamily="34" charset="0"/>
              </a:rPr>
              <a:t>5 Bausteine zur (Vermeidung) bzw. Minderung von Schäden</a:t>
            </a:r>
            <a:endParaRPr lang="de-DE" sz="1600" b="0" dirty="0">
              <a:latin typeface="+mj-lt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224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Informations-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vorsorge</a:t>
            </a:r>
            <a:endParaRPr lang="de-DE" sz="1100" b="0" dirty="0">
              <a:cs typeface="Arial" pitchFamily="34" charset="0"/>
            </a:endParaRPr>
          </a:p>
        </p:txBody>
      </p:sp>
      <p:sp>
        <p:nvSpPr>
          <p:cNvPr id="14" name="Abgerundetes Rechteck 13"/>
          <p:cNvSpPr>
            <a:spLocks/>
          </p:cNvSpPr>
          <p:nvPr/>
        </p:nvSpPr>
        <p:spPr bwMode="auto">
          <a:xfrm>
            <a:off x="7238999" y="1419223"/>
            <a:ext cx="1620000" cy="895352"/>
          </a:xfrm>
          <a:prstGeom prst="roundRect">
            <a:avLst/>
          </a:prstGeo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4525" y="1551653"/>
            <a:ext cx="1619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Kommunale</a:t>
            </a:r>
          </a:p>
          <a:p>
            <a:pPr marL="342900" indent="-342900" algn="ctr"/>
            <a:r>
              <a:rPr lang="de-DE" sz="1100" dirty="0" smtClean="0">
                <a:cs typeface="Arial" pitchFamily="34" charset="0"/>
              </a:rPr>
              <a:t>Flächenvorsorge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9999" y="1532603"/>
            <a:ext cx="1323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de-DE" sz="1100" dirty="0" smtClean="0">
                <a:cs typeface="Arial" pitchFamily="34" charset="0"/>
              </a:rPr>
              <a:t>Krisen-</a:t>
            </a:r>
          </a:p>
          <a:p>
            <a:pPr marL="342900" indent="-342900" algn="ctr"/>
            <a:r>
              <a:rPr lang="de-DE" sz="1100" dirty="0" err="1" smtClean="0">
                <a:cs typeface="Arial" pitchFamily="34" charset="0"/>
              </a:rPr>
              <a:t>management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4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kommunaler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baulicher 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Maßnahmen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77100" y="1484978"/>
            <a:ext cx="155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cs typeface="Arial" pitchFamily="34" charset="0"/>
              </a:rPr>
              <a:t>Konzeption</a:t>
            </a:r>
            <a:br>
              <a:rPr lang="de-DE" sz="1100" dirty="0" smtClean="0">
                <a:cs typeface="Arial" pitchFamily="34" charset="0"/>
              </a:rPr>
            </a:br>
            <a:r>
              <a:rPr lang="de-DE" sz="1100" dirty="0" smtClean="0">
                <a:cs typeface="Arial" pitchFamily="34" charset="0"/>
              </a:rPr>
              <a:t>lokaler Pegel-messstellen und Niederschlagsinfos</a:t>
            </a:r>
            <a:endParaRPr lang="de-DE" sz="1400" dirty="0">
              <a:cs typeface="Arial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7239000" y="1390650"/>
            <a:ext cx="1628775" cy="885826"/>
          </a:xfrm>
          <a:prstGeom prst="round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Bookman Demi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80974" y="2770257"/>
            <a:ext cx="89630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Um schneller handeln zu können: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 Erstellung von Pegeln an Gewässern</a:t>
            </a: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Errichtung von Niederschlagsschreibern</a:t>
            </a:r>
          </a:p>
          <a:p>
            <a:pPr>
              <a:buFont typeface="Arial" pitchFamily="34" charset="0"/>
              <a:buChar char="•"/>
            </a:pP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 Die Daten müssen vollautomatisch erfasst und schnell zur Verfügung gestellt werden</a:t>
            </a:r>
            <a:r>
              <a:rPr lang="de-DE" sz="1600" b="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</a:t>
            </a: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0974" y="1052736"/>
            <a:ext cx="87115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Ist mein Gebäude von Starkregen betroffen? </a:t>
            </a:r>
          </a:p>
          <a:p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(d.h. tritt in mein Gebäude bei Starkregen Wasser </a:t>
            </a:r>
            <a:r>
              <a:rPr lang="de-DE" sz="1600" u="sng" dirty="0" smtClean="0">
                <a:solidFill>
                  <a:srgbClr val="000000"/>
                </a:solidFill>
                <a:ea typeface="Times New Roman"/>
              </a:rPr>
              <a:t>oberflächig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 ein</a:t>
            </a: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?)</a:t>
            </a:r>
          </a:p>
          <a:p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Davon zu unterscheiden ist der Rückstau aus dem Kanalnetz!</a:t>
            </a:r>
          </a:p>
        </p:txBody>
      </p:sp>
      <p:pic>
        <p:nvPicPr>
          <p:cNvPr id="10" name="Picture 59" descr="D:\rot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51920" y="2276872"/>
            <a:ext cx="4993451" cy="371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179512" y="2230993"/>
            <a:ext cx="3816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Die Ortskanalisation ist und muss nicht auf Starkregen ausgelegt werden. </a:t>
            </a:r>
          </a:p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D.h. die Kanäle sind bei Starkregen überlastet (Einstau, Überstau).</a:t>
            </a:r>
          </a:p>
          <a:p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Abwassersatzung § 20:</a:t>
            </a:r>
          </a:p>
          <a:p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„Jeder muss sich selbst gegen</a:t>
            </a:r>
          </a:p>
          <a:p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Rückstau aus dem Kanal schützen“</a:t>
            </a:r>
          </a:p>
          <a:p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>
              <a:buFont typeface="Wingdings"/>
              <a:buChar char="à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Rückstausicherung 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vorhanden?! 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</a:b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    (Rückstauklappe, Hebeanlage)</a:t>
            </a:r>
            <a:endParaRPr lang="de-DE" sz="1600" b="0" dirty="0" smtClean="0">
              <a:solidFill>
                <a:srgbClr val="000000"/>
              </a:solidFill>
              <a:ea typeface="Times New Roman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Regelmäßige Wartung der 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</a:b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     Rückstausicherung!</a:t>
            </a:r>
            <a:endParaRPr lang="de-DE" sz="1600" b="0" dirty="0" smtClean="0">
              <a:solidFill>
                <a:srgbClr val="000000"/>
              </a:solidFill>
              <a:ea typeface="Times New Roman"/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0974" y="1196752"/>
            <a:ext cx="89630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Empfohlene Vorgehensweise: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Einsicht in die Starkregengefahrenkarten auf der Homepage der Stadt bzw. im Rathaus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Wasserstand und Fließgeschwindigkeit am betrachteten Gebäude ablesen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Sind mögliche  oberflächige Eintrittswege in das Gebäude vorhanden? 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(Lichtschächte, Türen, Fenster, Kellerabgänge, …)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Wenn nein: Objekt „sicher“, d.h. kein akuter Handlungsbedarf</a:t>
            </a:r>
            <a:br>
              <a:rPr lang="de-DE" sz="1600" b="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b="0" dirty="0" smtClean="0">
                <a:solidFill>
                  <a:srgbClr val="000000"/>
                </a:solidFill>
                <a:ea typeface="Times New Roman"/>
              </a:rPr>
              <a:t>Wenn ja: Objekt „gefährdet“, Objektschutzmaßnahmen erforderlich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Beispiele für Objektschutzmaßnahmen: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Erhöhung von Lichtschächten, Sicherung von Außentreppen, …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Versicherungsschutz überprüfen!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Informationsmaterial, z.B.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4221088"/>
            <a:ext cx="1411635" cy="201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3728" y="4221088"/>
            <a:ext cx="1420384" cy="20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6216" y="2348880"/>
            <a:ext cx="2376264" cy="19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16216" y="4437112"/>
            <a:ext cx="2376000" cy="18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hteck 11"/>
          <p:cNvSpPr/>
          <p:nvPr/>
        </p:nvSpPr>
        <p:spPr>
          <a:xfrm>
            <a:off x="611560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/>
              <a:t>https://www.hochwasser.baden-wuerttemberg.de/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58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0974" y="1196752"/>
            <a:ext cx="896302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000000"/>
                </a:solidFill>
                <a:ea typeface="Times New Roman"/>
              </a:rPr>
              <a:t>Empfohlene Vorgehensweise:</a:t>
            </a:r>
          </a:p>
          <a:p>
            <a:endParaRPr lang="de-DE" sz="1600" b="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Evtl. Beratung von Extern</a:t>
            </a:r>
            <a:br>
              <a:rPr lang="de-DE" sz="1600" dirty="0" smtClean="0">
                <a:solidFill>
                  <a:srgbClr val="000000"/>
                </a:solidFill>
                <a:ea typeface="Times New Roman"/>
              </a:rPr>
            </a:br>
            <a:r>
              <a:rPr lang="de-DE" sz="1600" dirty="0" smtClean="0">
                <a:hlinkClick r:id="rId2"/>
              </a:rPr>
              <a:t>https://www.hochwasser-pass.com/Hochwasser</a:t>
            </a:r>
            <a:endParaRPr lang="de-DE" sz="1600" dirty="0" smtClean="0"/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endParaRPr lang="de-DE" sz="1600" dirty="0" smtClean="0">
              <a:solidFill>
                <a:srgbClr val="000000"/>
              </a:solidFill>
              <a:ea typeface="Times New Roman"/>
            </a:endParaRPr>
          </a:p>
          <a:p>
            <a:pPr marL="342900" indent="-342900">
              <a:buFont typeface="+mj-lt"/>
              <a:buAutoNum type="arabicPeriod" startAt="8"/>
            </a:pPr>
            <a:r>
              <a:rPr lang="de-DE" sz="1600" dirty="0" smtClean="0">
                <a:solidFill>
                  <a:srgbClr val="000000"/>
                </a:solidFill>
                <a:ea typeface="Times New Roman"/>
              </a:rPr>
              <a:t>Fragebogen </a:t>
            </a:r>
            <a:r>
              <a:rPr lang="de-DE" sz="1600" dirty="0" smtClean="0">
                <a:solidFill>
                  <a:srgbClr val="000000"/>
                </a:solidFill>
                <a:ea typeface="Times New Roman"/>
                <a:sym typeface="Wingdings" pitchFamily="2" charset="2"/>
              </a:rPr>
              <a:t> Hochwasserpass</a:t>
            </a:r>
            <a:endParaRPr lang="de-DE" sz="1600" dirty="0" smtClean="0">
              <a:solidFill>
                <a:srgbClr val="000000"/>
              </a:solidFill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6216" y="2348880"/>
            <a:ext cx="2376264" cy="19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6216" y="4437112"/>
            <a:ext cx="2376000" cy="18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560" y="2368976"/>
            <a:ext cx="57418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Ellipse 13"/>
          <p:cNvSpPr/>
          <p:nvPr/>
        </p:nvSpPr>
        <p:spPr>
          <a:xfrm>
            <a:off x="3851920" y="252758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7463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Kommunales Starkregenrisikomanagement</a:t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 err="1" smtClean="0"/>
              <a:t>Erbach</a:t>
            </a:r>
            <a:endParaRPr lang="de-DE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 smtClean="0">
                <a:solidFill>
                  <a:schemeClr val="accent1"/>
                </a:solidFill>
              </a:rPr>
              <a:t>Öffentliche Informationsveranstaltung</a:t>
            </a:r>
          </a:p>
          <a:p>
            <a:r>
              <a:rPr lang="de-DE" b="1" dirty="0" err="1" smtClean="0">
                <a:solidFill>
                  <a:schemeClr val="accent1"/>
                </a:solidFill>
              </a:rPr>
              <a:t>Erbach</a:t>
            </a:r>
            <a:endParaRPr lang="de-DE" b="1" dirty="0" smtClean="0">
              <a:solidFill>
                <a:schemeClr val="accent1"/>
              </a:solidFill>
            </a:endParaRPr>
          </a:p>
          <a:p>
            <a:r>
              <a:rPr lang="de-DE" sz="2800" dirty="0" smtClean="0">
                <a:solidFill>
                  <a:schemeClr val="accent1"/>
                </a:solidFill>
              </a:rPr>
              <a:t>30.09.2019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556792"/>
            <a:ext cx="8496944" cy="315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323528" y="4797152"/>
            <a:ext cx="5472608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ctr" anchorCtr="1">
            <a:spAutoFit/>
          </a:bodyPr>
          <a:lstStyle/>
          <a:p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Bildquelle: Leitfaden Kommunales Starkregenrisikomanagement in Baden-Württemberg</a:t>
            </a:r>
          </a:p>
        </p:txBody>
      </p:sp>
      <p:sp>
        <p:nvSpPr>
          <p:cNvPr id="19" name="Rechteck 18"/>
          <p:cNvSpPr/>
          <p:nvPr/>
        </p:nvSpPr>
        <p:spPr>
          <a:xfrm>
            <a:off x="467544" y="1988840"/>
            <a:ext cx="2304256" cy="1224136"/>
          </a:xfrm>
          <a:prstGeom prst="rect">
            <a:avLst/>
          </a:prstGeom>
          <a:noFill/>
          <a:ln w="53975">
            <a:solidFill>
              <a:srgbClr val="F7A3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1331640" y="1988840"/>
            <a:ext cx="3528392" cy="2664296"/>
          </a:xfrm>
          <a:custGeom>
            <a:avLst/>
            <a:gdLst>
              <a:gd name="connsiteX0" fmla="*/ 0 w 2016224"/>
              <a:gd name="connsiteY0" fmla="*/ 0 h 1224136"/>
              <a:gd name="connsiteX1" fmla="*/ 2016224 w 2016224"/>
              <a:gd name="connsiteY1" fmla="*/ 0 h 1224136"/>
              <a:gd name="connsiteX2" fmla="*/ 2016224 w 2016224"/>
              <a:gd name="connsiteY2" fmla="*/ 1224136 h 1224136"/>
              <a:gd name="connsiteX3" fmla="*/ 0 w 2016224"/>
              <a:gd name="connsiteY3" fmla="*/ 1224136 h 1224136"/>
              <a:gd name="connsiteX4" fmla="*/ 0 w 2016224"/>
              <a:gd name="connsiteY4" fmla="*/ 0 h 1224136"/>
              <a:gd name="connsiteX0" fmla="*/ 0 w 2016224"/>
              <a:gd name="connsiteY0" fmla="*/ 0 h 1224136"/>
              <a:gd name="connsiteX1" fmla="*/ 2016224 w 2016224"/>
              <a:gd name="connsiteY1" fmla="*/ 0 h 1224136"/>
              <a:gd name="connsiteX2" fmla="*/ 2016224 w 2016224"/>
              <a:gd name="connsiteY2" fmla="*/ 1224136 h 1224136"/>
              <a:gd name="connsiteX3" fmla="*/ 685455 w 2016224"/>
              <a:gd name="connsiteY3" fmla="*/ 1219581 h 1224136"/>
              <a:gd name="connsiteX4" fmla="*/ 0 w 2016224"/>
              <a:gd name="connsiteY4" fmla="*/ 1224136 h 1224136"/>
              <a:gd name="connsiteX5" fmla="*/ 0 w 2016224"/>
              <a:gd name="connsiteY5" fmla="*/ 0 h 1224136"/>
              <a:gd name="connsiteX0" fmla="*/ 0 w 2016224"/>
              <a:gd name="connsiteY0" fmla="*/ 0 h 1584176"/>
              <a:gd name="connsiteX1" fmla="*/ 2016224 w 2016224"/>
              <a:gd name="connsiteY1" fmla="*/ 0 h 1584176"/>
              <a:gd name="connsiteX2" fmla="*/ 2016224 w 2016224"/>
              <a:gd name="connsiteY2" fmla="*/ 1224136 h 1584176"/>
              <a:gd name="connsiteX3" fmla="*/ 0 w 2016224"/>
              <a:gd name="connsiteY3" fmla="*/ 1584176 h 1584176"/>
              <a:gd name="connsiteX4" fmla="*/ 0 w 2016224"/>
              <a:gd name="connsiteY4" fmla="*/ 1224136 h 1584176"/>
              <a:gd name="connsiteX5" fmla="*/ 0 w 2016224"/>
              <a:gd name="connsiteY5" fmla="*/ 0 h 1584176"/>
              <a:gd name="connsiteX0" fmla="*/ 0 w 2016224"/>
              <a:gd name="connsiteY0" fmla="*/ 0 h 1440160"/>
              <a:gd name="connsiteX1" fmla="*/ 2016224 w 2016224"/>
              <a:gd name="connsiteY1" fmla="*/ 0 h 1440160"/>
              <a:gd name="connsiteX2" fmla="*/ 2016224 w 2016224"/>
              <a:gd name="connsiteY2" fmla="*/ 1224136 h 1440160"/>
              <a:gd name="connsiteX3" fmla="*/ 0 w 2016224"/>
              <a:gd name="connsiteY3" fmla="*/ 1440160 h 1440160"/>
              <a:gd name="connsiteX4" fmla="*/ 0 w 2016224"/>
              <a:gd name="connsiteY4" fmla="*/ 1224136 h 1440160"/>
              <a:gd name="connsiteX5" fmla="*/ 0 w 2016224"/>
              <a:gd name="connsiteY5" fmla="*/ 0 h 1440160"/>
              <a:gd name="connsiteX0" fmla="*/ 0 w 2016224"/>
              <a:gd name="connsiteY0" fmla="*/ 0 h 1440160"/>
              <a:gd name="connsiteX1" fmla="*/ 2016224 w 2016224"/>
              <a:gd name="connsiteY1" fmla="*/ 0 h 1440160"/>
              <a:gd name="connsiteX2" fmla="*/ 2016224 w 2016224"/>
              <a:gd name="connsiteY2" fmla="*/ 1224136 h 1440160"/>
              <a:gd name="connsiteX3" fmla="*/ 404718 w 2016224"/>
              <a:gd name="connsiteY3" fmla="*/ 1412086 h 1440160"/>
              <a:gd name="connsiteX4" fmla="*/ 0 w 2016224"/>
              <a:gd name="connsiteY4" fmla="*/ 1440160 h 1440160"/>
              <a:gd name="connsiteX5" fmla="*/ 0 w 2016224"/>
              <a:gd name="connsiteY5" fmla="*/ 1224136 h 1440160"/>
              <a:gd name="connsiteX6" fmla="*/ 0 w 2016224"/>
              <a:gd name="connsiteY6" fmla="*/ 0 h 1440160"/>
              <a:gd name="connsiteX0" fmla="*/ 1512168 w 3528392"/>
              <a:gd name="connsiteY0" fmla="*/ 0 h 1440160"/>
              <a:gd name="connsiteX1" fmla="*/ 3528392 w 3528392"/>
              <a:gd name="connsiteY1" fmla="*/ 0 h 1440160"/>
              <a:gd name="connsiteX2" fmla="*/ 3528392 w 3528392"/>
              <a:gd name="connsiteY2" fmla="*/ 1224136 h 1440160"/>
              <a:gd name="connsiteX3" fmla="*/ 0 w 3528392"/>
              <a:gd name="connsiteY3" fmla="*/ 1440160 h 1440160"/>
              <a:gd name="connsiteX4" fmla="*/ 1512168 w 3528392"/>
              <a:gd name="connsiteY4" fmla="*/ 1440160 h 1440160"/>
              <a:gd name="connsiteX5" fmla="*/ 1512168 w 3528392"/>
              <a:gd name="connsiteY5" fmla="*/ 1224136 h 1440160"/>
              <a:gd name="connsiteX6" fmla="*/ 1512168 w 3528392"/>
              <a:gd name="connsiteY6" fmla="*/ 0 h 1440160"/>
              <a:gd name="connsiteX0" fmla="*/ 1512168 w 3528392"/>
              <a:gd name="connsiteY0" fmla="*/ 0 h 1440160"/>
              <a:gd name="connsiteX1" fmla="*/ 3528392 w 3528392"/>
              <a:gd name="connsiteY1" fmla="*/ 0 h 1440160"/>
              <a:gd name="connsiteX2" fmla="*/ 3528392 w 3528392"/>
              <a:gd name="connsiteY2" fmla="*/ 1224136 h 1440160"/>
              <a:gd name="connsiteX3" fmla="*/ 1379476 w 3528392"/>
              <a:gd name="connsiteY3" fmla="*/ 1363960 h 1440160"/>
              <a:gd name="connsiteX4" fmla="*/ 0 w 3528392"/>
              <a:gd name="connsiteY4" fmla="*/ 1440160 h 1440160"/>
              <a:gd name="connsiteX5" fmla="*/ 1512168 w 3528392"/>
              <a:gd name="connsiteY5" fmla="*/ 1440160 h 1440160"/>
              <a:gd name="connsiteX6" fmla="*/ 1512168 w 3528392"/>
              <a:gd name="connsiteY6" fmla="*/ 1224136 h 1440160"/>
              <a:gd name="connsiteX7" fmla="*/ 1512168 w 3528392"/>
              <a:gd name="connsiteY7" fmla="*/ 0 h 1440160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0 w 3528392"/>
              <a:gd name="connsiteY3" fmla="*/ 2664296 h 2664296"/>
              <a:gd name="connsiteX4" fmla="*/ 0 w 3528392"/>
              <a:gd name="connsiteY4" fmla="*/ 1440160 h 2664296"/>
              <a:gd name="connsiteX5" fmla="*/ 1512168 w 3528392"/>
              <a:gd name="connsiteY5" fmla="*/ 1440160 h 2664296"/>
              <a:gd name="connsiteX6" fmla="*/ 1512168 w 3528392"/>
              <a:gd name="connsiteY6" fmla="*/ 1224136 h 2664296"/>
              <a:gd name="connsiteX7" fmla="*/ 1512168 w 3528392"/>
              <a:gd name="connsiteY7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0149 w 3528392"/>
              <a:gd name="connsiteY3" fmla="*/ 1363960 h 2664296"/>
              <a:gd name="connsiteX4" fmla="*/ 0 w 3528392"/>
              <a:gd name="connsiteY4" fmla="*/ 2664296 h 2664296"/>
              <a:gd name="connsiteX5" fmla="*/ 0 w 3528392"/>
              <a:gd name="connsiteY5" fmla="*/ 1440160 h 2664296"/>
              <a:gd name="connsiteX6" fmla="*/ 1512168 w 3528392"/>
              <a:gd name="connsiteY6" fmla="*/ 1440160 h 2664296"/>
              <a:gd name="connsiteX7" fmla="*/ 1512168 w 3528392"/>
              <a:gd name="connsiteY7" fmla="*/ 1224136 h 2664296"/>
              <a:gd name="connsiteX8" fmla="*/ 1512168 w 3528392"/>
              <a:gd name="connsiteY8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0 w 3528392"/>
              <a:gd name="connsiteY4" fmla="*/ 2664296 h 2664296"/>
              <a:gd name="connsiteX5" fmla="*/ 0 w 3528392"/>
              <a:gd name="connsiteY5" fmla="*/ 1440160 h 2664296"/>
              <a:gd name="connsiteX6" fmla="*/ 1512168 w 3528392"/>
              <a:gd name="connsiteY6" fmla="*/ 1440160 h 2664296"/>
              <a:gd name="connsiteX7" fmla="*/ 1512168 w 3528392"/>
              <a:gd name="connsiteY7" fmla="*/ 1224136 h 2664296"/>
              <a:gd name="connsiteX8" fmla="*/ 1512168 w 3528392"/>
              <a:gd name="connsiteY8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2935560 w 3528392"/>
              <a:gd name="connsiteY4" fmla="*/ 133187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3168352 w 3528392"/>
              <a:gd name="connsiteY3" fmla="*/ 1224136 h 2664296"/>
              <a:gd name="connsiteX4" fmla="*/ 3168352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2952328 w 3528392"/>
              <a:gd name="connsiteY3" fmla="*/ 1224136 h 2664296"/>
              <a:gd name="connsiteX4" fmla="*/ 3168352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  <a:gd name="connsiteX0" fmla="*/ 1512168 w 3528392"/>
              <a:gd name="connsiteY0" fmla="*/ 0 h 2664296"/>
              <a:gd name="connsiteX1" fmla="*/ 3528392 w 3528392"/>
              <a:gd name="connsiteY1" fmla="*/ 0 h 2664296"/>
              <a:gd name="connsiteX2" fmla="*/ 3528392 w 3528392"/>
              <a:gd name="connsiteY2" fmla="*/ 1224136 h 2664296"/>
              <a:gd name="connsiteX3" fmla="*/ 2952328 w 3528392"/>
              <a:gd name="connsiteY3" fmla="*/ 1224136 h 2664296"/>
              <a:gd name="connsiteX4" fmla="*/ 2952328 w 3528392"/>
              <a:gd name="connsiteY4" fmla="*/ 2664296 h 2664296"/>
              <a:gd name="connsiteX5" fmla="*/ 0 w 3528392"/>
              <a:gd name="connsiteY5" fmla="*/ 2664296 h 2664296"/>
              <a:gd name="connsiteX6" fmla="*/ 0 w 3528392"/>
              <a:gd name="connsiteY6" fmla="*/ 1440160 h 2664296"/>
              <a:gd name="connsiteX7" fmla="*/ 1512168 w 3528392"/>
              <a:gd name="connsiteY7" fmla="*/ 1440160 h 2664296"/>
              <a:gd name="connsiteX8" fmla="*/ 1512168 w 3528392"/>
              <a:gd name="connsiteY8" fmla="*/ 1224136 h 2664296"/>
              <a:gd name="connsiteX9" fmla="*/ 1512168 w 3528392"/>
              <a:gd name="connsiteY9" fmla="*/ 0 h 26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392" h="2664296">
                <a:moveTo>
                  <a:pt x="1512168" y="0"/>
                </a:moveTo>
                <a:lnTo>
                  <a:pt x="3528392" y="0"/>
                </a:lnTo>
                <a:lnTo>
                  <a:pt x="3528392" y="1224136"/>
                </a:lnTo>
                <a:lnTo>
                  <a:pt x="2952328" y="1224136"/>
                </a:lnTo>
                <a:lnTo>
                  <a:pt x="2952328" y="2664296"/>
                </a:lnTo>
                <a:lnTo>
                  <a:pt x="0" y="2664296"/>
                </a:lnTo>
                <a:lnTo>
                  <a:pt x="0" y="1440160"/>
                </a:lnTo>
                <a:lnTo>
                  <a:pt x="1512168" y="1440160"/>
                </a:lnTo>
                <a:lnTo>
                  <a:pt x="1512168" y="1224136"/>
                </a:lnTo>
                <a:lnTo>
                  <a:pt x="1512168" y="0"/>
                </a:lnTo>
                <a:close/>
              </a:path>
            </a:pathLst>
          </a:custGeom>
          <a:noFill/>
          <a:ln w="53975">
            <a:solidFill>
              <a:srgbClr val="3FFF9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467544" y="1556792"/>
            <a:ext cx="2304256" cy="360040"/>
          </a:xfrm>
          <a:prstGeom prst="rect">
            <a:avLst/>
          </a:prstGeom>
          <a:solidFill>
            <a:srgbClr val="F7A347"/>
          </a:solidFill>
          <a:ln w="539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Gefährdungsanalyse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771800" y="1556792"/>
            <a:ext cx="2088232" cy="360040"/>
          </a:xfrm>
          <a:prstGeom prst="rect">
            <a:avLst/>
          </a:prstGeom>
          <a:solidFill>
            <a:srgbClr val="3FFF96"/>
          </a:solidFill>
          <a:ln w="539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Risikoanalyse</a:t>
            </a:r>
            <a:endParaRPr lang="de-D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endParaRPr lang="de-DE" dirty="0" smtClean="0"/>
          </a:p>
          <a:p>
            <a:pPr marL="342900" lvl="1" indent="-342900" algn="ctr">
              <a:buSzPct val="70000"/>
              <a:buNone/>
            </a:pPr>
            <a:r>
              <a:rPr lang="de-DE" sz="3200" dirty="0" smtClean="0"/>
              <a:t>Gefährdungsanalyse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79878" y="3645024"/>
            <a:ext cx="4015126" cy="280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Gefährdungsanalyse</a:t>
            </a:r>
          </a:p>
          <a:p>
            <a:pPr lvl="1"/>
            <a:r>
              <a:rPr lang="de-DE" dirty="0" smtClean="0"/>
              <a:t>Hydronumerische Überflutungssimulationen von drei Szenarien</a:t>
            </a:r>
          </a:p>
          <a:p>
            <a:pPr lvl="2"/>
            <a:r>
              <a:rPr lang="de-DE" dirty="0" smtClean="0"/>
              <a:t>„Seltenes Ereignis“</a:t>
            </a:r>
          </a:p>
          <a:p>
            <a:pPr lvl="2"/>
            <a:r>
              <a:rPr lang="de-DE" dirty="0" smtClean="0"/>
              <a:t>„Außergewöhnliches Ereignis“</a:t>
            </a:r>
          </a:p>
          <a:p>
            <a:pPr lvl="2"/>
            <a:r>
              <a:rPr lang="de-DE" dirty="0" smtClean="0"/>
              <a:t>„Extremes Ereignis“</a:t>
            </a:r>
          </a:p>
          <a:p>
            <a:pPr lvl="2"/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51720" y="4400242"/>
            <a:ext cx="3131815" cy="219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Starkregenrisikomanagement Erbach</a:t>
            </a:r>
            <a:endParaRPr lang="de-DE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Aufbau des hydronumerischen Models</a:t>
            </a:r>
          </a:p>
          <a:p>
            <a:pPr lvl="1"/>
            <a:r>
              <a:rPr lang="de-DE" smtClean="0">
                <a:sym typeface="Wingdings" pitchFamily="2" charset="2"/>
              </a:rPr>
              <a:t>Rechennetz</a:t>
            </a:r>
          </a:p>
          <a:p>
            <a:pPr lvl="1"/>
            <a:r>
              <a:rPr lang="de-DE" smtClean="0">
                <a:sym typeface="Wingdings" pitchFamily="2" charset="2"/>
              </a:rPr>
              <a:t>2D-Berechnung</a:t>
            </a:r>
          </a:p>
          <a:p>
            <a:pPr lvl="2"/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Kommunales Starkregenrisikomanagement Erbach - Öffentliche Informationsveranstaltung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C31F-68EE-4563-99D3-2CB29D8EF924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lum bright="20000"/>
          </a:blip>
          <a:srcRect/>
          <a:stretch>
            <a:fillRect/>
          </a:stretch>
        </p:blipFill>
        <p:spPr bwMode="auto">
          <a:xfrm>
            <a:off x="4355976" y="1844824"/>
            <a:ext cx="4279639" cy="271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70456" y="3501008"/>
            <a:ext cx="44985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28184" y="3573016"/>
            <a:ext cx="863110" cy="10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 Erbach2014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17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äsentationsvorlage Erbach2014 (2) [Schreibgeschützt]" id="{8EB81DB8-72AF-4CD9-BABA-0F75BAB1D7E6}" vid="{9232FC2D-392B-49BD-86BE-45F2D75F9605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Erbach2014</Template>
  <TotalTime>0</TotalTime>
  <Words>1777</Words>
  <Application>Microsoft Office PowerPoint</Application>
  <PresentationFormat>Bildschirmpräsentation (4:3)</PresentationFormat>
  <Paragraphs>659</Paragraphs>
  <Slides>59</Slides>
  <Notes>6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0" baseType="lpstr">
      <vt:lpstr>Präsentationsvorlage Erbach2014</vt:lpstr>
      <vt:lpstr>Kommunales Starkregenrisikomanagement in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Starkregenrisikomanagement Erbach</vt:lpstr>
      <vt:lpstr>Kommunales Starkregenrisikomanagement in Erbach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ProAqua</dc:creator>
  <cp:lastModifiedBy>Dolderer Sandra</cp:lastModifiedBy>
  <cp:revision>395</cp:revision>
  <dcterms:created xsi:type="dcterms:W3CDTF">2018-03-13T06:58:47Z</dcterms:created>
  <dcterms:modified xsi:type="dcterms:W3CDTF">2019-09-30T09:04:08Z</dcterms:modified>
</cp:coreProperties>
</file>